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8"/>
  </p:notesMasterIdLst>
  <p:sldIdLst>
    <p:sldId id="256" r:id="rId2"/>
    <p:sldId id="284" r:id="rId3"/>
    <p:sldId id="259" r:id="rId4"/>
    <p:sldId id="283" r:id="rId5"/>
    <p:sldId id="273" r:id="rId6"/>
    <p:sldId id="274" r:id="rId7"/>
    <p:sldId id="275" r:id="rId8"/>
    <p:sldId id="276" r:id="rId9"/>
    <p:sldId id="277" r:id="rId10"/>
    <p:sldId id="278" r:id="rId11"/>
    <p:sldId id="279" r:id="rId12"/>
    <p:sldId id="280" r:id="rId13"/>
    <p:sldId id="281" r:id="rId14"/>
    <p:sldId id="282" r:id="rId15"/>
    <p:sldId id="271" r:id="rId16"/>
    <p:sldId id="28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C79B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3" d="100"/>
          <a:sy n="83" d="100"/>
        </p:scale>
        <p:origin x="126" y="11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E38A96-A140-4390-B3DB-5BFD5BB96101}" type="datetimeFigureOut">
              <a:rPr lang="en-US" smtClean="0"/>
              <a:t>11/5/2018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B2A6AC-4557-4730-B78B-6C8C827C9EC4}" type="slidenum">
              <a:rPr lang="en-US" smtClean="0"/>
              <a:t>‹#›</a:t>
            </a:fld>
            <a:endParaRPr lang="en-US"/>
          </a:p>
        </p:txBody>
      </p:sp>
    </p:spTree>
    <p:extLst>
      <p:ext uri="{BB962C8B-B14F-4D97-AF65-F5344CB8AC3E}">
        <p14:creationId xmlns:p14="http://schemas.microsoft.com/office/powerpoint/2010/main" val="704340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the participants to look at these two approaches to sacraments (both deriving from the Council of Trent’s definition).  See if they can pick out different emphases in the approach.  Draw out the themes of “Church” and “priestly community” in the second definition.  </a:t>
            </a:r>
          </a:p>
        </p:txBody>
      </p:sp>
      <p:sp>
        <p:nvSpPr>
          <p:cNvPr id="4" name="Slide Number Placeholder 3"/>
          <p:cNvSpPr>
            <a:spLocks noGrp="1"/>
          </p:cNvSpPr>
          <p:nvPr>
            <p:ph type="sldNum" sz="quarter" idx="10"/>
          </p:nvPr>
        </p:nvSpPr>
        <p:spPr/>
        <p:txBody>
          <a:bodyPr/>
          <a:lstStyle/>
          <a:p>
            <a:fld id="{8AB2A6AC-4557-4730-B78B-6C8C827C9EC4}" type="slidenum">
              <a:rPr lang="en-US" smtClean="0"/>
              <a:t>5</a:t>
            </a:fld>
            <a:endParaRPr lang="en-US"/>
          </a:p>
        </p:txBody>
      </p:sp>
    </p:spTree>
    <p:extLst>
      <p:ext uri="{BB962C8B-B14F-4D97-AF65-F5344CB8AC3E}">
        <p14:creationId xmlns:p14="http://schemas.microsoft.com/office/powerpoint/2010/main" val="38671704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Have people read and reflect on this passage in silence for at least 5 minutes.  Ask them to find on word or phrase to keep in mind during the period of contemplation.  The lead them into sharing petitions. </a:t>
            </a:r>
          </a:p>
        </p:txBody>
      </p:sp>
      <p:sp>
        <p:nvSpPr>
          <p:cNvPr id="4" name="Slide Number Placeholder 3"/>
          <p:cNvSpPr>
            <a:spLocks noGrp="1"/>
          </p:cNvSpPr>
          <p:nvPr>
            <p:ph type="sldNum" sz="quarter" idx="10"/>
          </p:nvPr>
        </p:nvSpPr>
        <p:spPr/>
        <p:txBody>
          <a:bodyPr/>
          <a:lstStyle/>
          <a:p>
            <a:fld id="{8AB2A6AC-4557-4730-B78B-6C8C827C9EC4}" type="slidenum">
              <a:rPr lang="en-US" smtClean="0"/>
              <a:t>14</a:t>
            </a:fld>
            <a:endParaRPr lang="en-US"/>
          </a:p>
        </p:txBody>
      </p:sp>
    </p:spTree>
    <p:extLst>
      <p:ext uri="{BB962C8B-B14F-4D97-AF65-F5344CB8AC3E}">
        <p14:creationId xmlns:p14="http://schemas.microsoft.com/office/powerpoint/2010/main" val="4267835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Remind people of the time and place of the next meeting.  Emphasize their reading Unit 10 during the week.  Make sure refreshments have been made available. </a:t>
            </a:r>
          </a:p>
        </p:txBody>
      </p:sp>
      <p:sp>
        <p:nvSpPr>
          <p:cNvPr id="4" name="Slide Number Placeholder 3"/>
          <p:cNvSpPr>
            <a:spLocks noGrp="1"/>
          </p:cNvSpPr>
          <p:nvPr>
            <p:ph type="sldNum" sz="quarter" idx="10"/>
          </p:nvPr>
        </p:nvSpPr>
        <p:spPr/>
        <p:txBody>
          <a:bodyPr/>
          <a:lstStyle/>
          <a:p>
            <a:fld id="{258B3F4C-0A2A-4F25-8C89-67F611B5382E}" type="slidenum">
              <a:rPr lang="en-US" smtClean="0"/>
              <a:t>15</a:t>
            </a:fld>
            <a:endParaRPr lang="en-US"/>
          </a:p>
        </p:txBody>
      </p:sp>
    </p:spTree>
    <p:extLst>
      <p:ext uri="{BB962C8B-B14F-4D97-AF65-F5344CB8AC3E}">
        <p14:creationId xmlns:p14="http://schemas.microsoft.com/office/powerpoint/2010/main" val="3877664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Present these ideas briefly and let the participants ask any questions.  The essential idea is that a sacrament is not a “thing” that happens and produces “grace” in me, like a machine, but rather the sacraments are celebrations of a community as it continues to receive the redemption of Jesus and life in his Spirit. </a:t>
            </a:r>
          </a:p>
        </p:txBody>
      </p:sp>
      <p:sp>
        <p:nvSpPr>
          <p:cNvPr id="4" name="Slide Number Placeholder 3"/>
          <p:cNvSpPr>
            <a:spLocks noGrp="1"/>
          </p:cNvSpPr>
          <p:nvPr>
            <p:ph type="sldNum" sz="quarter" idx="10"/>
          </p:nvPr>
        </p:nvSpPr>
        <p:spPr/>
        <p:txBody>
          <a:bodyPr/>
          <a:lstStyle/>
          <a:p>
            <a:fld id="{8AB2A6AC-4557-4730-B78B-6C8C827C9EC4}" type="slidenum">
              <a:rPr lang="en-US" smtClean="0"/>
              <a:t>6</a:t>
            </a:fld>
            <a:endParaRPr lang="en-US"/>
          </a:p>
        </p:txBody>
      </p:sp>
    </p:spTree>
    <p:extLst>
      <p:ext uri="{BB962C8B-B14F-4D97-AF65-F5344CB8AC3E}">
        <p14:creationId xmlns:p14="http://schemas.microsoft.com/office/powerpoint/2010/main" val="13071026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the participants to read this paragraph together and then solicit their reactions.  Ask people what they feel when they gather for Mass, especially when the Mass gets underway.  Probe the sense of community they have as they gather on Sunday.  This should take 5 minutes or so.</a:t>
            </a:r>
          </a:p>
        </p:txBody>
      </p:sp>
      <p:sp>
        <p:nvSpPr>
          <p:cNvPr id="4" name="Slide Number Placeholder 3"/>
          <p:cNvSpPr>
            <a:spLocks noGrp="1"/>
          </p:cNvSpPr>
          <p:nvPr>
            <p:ph type="sldNum" sz="quarter" idx="10"/>
          </p:nvPr>
        </p:nvSpPr>
        <p:spPr/>
        <p:txBody>
          <a:bodyPr/>
          <a:lstStyle/>
          <a:p>
            <a:fld id="{8AB2A6AC-4557-4730-B78B-6C8C827C9EC4}" type="slidenum">
              <a:rPr lang="en-US" smtClean="0"/>
              <a:t>7</a:t>
            </a:fld>
            <a:endParaRPr lang="en-US"/>
          </a:p>
        </p:txBody>
      </p:sp>
    </p:spTree>
    <p:extLst>
      <p:ext uri="{BB962C8B-B14F-4D97-AF65-F5344CB8AC3E}">
        <p14:creationId xmlns:p14="http://schemas.microsoft.com/office/powerpoint/2010/main" val="37831553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some of the ideas from Unit 2 on Conversion.  See if people can look at sacraments as an experience of conversion.  Use the next slide to stimulate the conversation.</a:t>
            </a:r>
          </a:p>
        </p:txBody>
      </p:sp>
      <p:sp>
        <p:nvSpPr>
          <p:cNvPr id="4" name="Slide Number Placeholder 3"/>
          <p:cNvSpPr>
            <a:spLocks noGrp="1"/>
          </p:cNvSpPr>
          <p:nvPr>
            <p:ph type="sldNum" sz="quarter" idx="10"/>
          </p:nvPr>
        </p:nvSpPr>
        <p:spPr/>
        <p:txBody>
          <a:bodyPr/>
          <a:lstStyle/>
          <a:p>
            <a:fld id="{8AB2A6AC-4557-4730-B78B-6C8C827C9EC4}" type="slidenum">
              <a:rPr lang="en-US" smtClean="0"/>
              <a:t>8</a:t>
            </a:fld>
            <a:endParaRPr lang="en-US"/>
          </a:p>
        </p:txBody>
      </p:sp>
    </p:spTree>
    <p:extLst>
      <p:ext uri="{BB962C8B-B14F-4D97-AF65-F5344CB8AC3E}">
        <p14:creationId xmlns:p14="http://schemas.microsoft.com/office/powerpoint/2010/main" val="4008556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may have to push people a bit to see the connections.  With baptism, talk about the adult experience of baptism in the RCIA.  With confirmation, show how it relates to baptism as its “seal” or “maturity of discipleship.”  Reconciliation should be pretty clear, although you might emphasize receiving the sacrament after a long period of time.  Anointing might not be seen as an act of conversion as profound trust in God’s healing. Likewise marriage may not be seen as a life of conversion.  You will have to help people along with this.  Holy Orders can be seen as special identity with Christ the Priest who gives his life in selfless love.  Eucharist will be the remainder of this unit. </a:t>
            </a:r>
          </a:p>
        </p:txBody>
      </p:sp>
      <p:sp>
        <p:nvSpPr>
          <p:cNvPr id="4" name="Slide Number Placeholder 3"/>
          <p:cNvSpPr>
            <a:spLocks noGrp="1"/>
          </p:cNvSpPr>
          <p:nvPr>
            <p:ph type="sldNum" sz="quarter" idx="10"/>
          </p:nvPr>
        </p:nvSpPr>
        <p:spPr/>
        <p:txBody>
          <a:bodyPr/>
          <a:lstStyle/>
          <a:p>
            <a:fld id="{8AB2A6AC-4557-4730-B78B-6C8C827C9EC4}" type="slidenum">
              <a:rPr lang="en-US" smtClean="0"/>
              <a:t>9</a:t>
            </a:fld>
            <a:endParaRPr lang="en-US"/>
          </a:p>
        </p:txBody>
      </p:sp>
    </p:spTree>
    <p:extLst>
      <p:ext uri="{BB962C8B-B14F-4D97-AF65-F5344CB8AC3E}">
        <p14:creationId xmlns:p14="http://schemas.microsoft.com/office/powerpoint/2010/main" val="27863084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Using the material on pp. 61-62, elaborate on the Eucharist as a fully developed evangelical service in which the Word of God calls us to conversion and we respond and deepen our sense of conversion. This happens five times during the Mass.  Probe with them how the Creed expresses their basic and personal faith; how the offertory elicits from them their commitment to following Jesus by giving their resources to build the Kingdom; how the Eucharistic Prayer unites us with Jesus in his self-offering; how Holy Communion identifies us with Jesus Christ in our daily lives; and how the end of Mass sends us forth as disciples.  This should take 15 minutes, particularly as people explore these different dimensions and relate them to their lives. You can use the next slide, which presents the language of conversion for each of these steps, to push people further in their realization. </a:t>
            </a:r>
          </a:p>
        </p:txBody>
      </p:sp>
      <p:sp>
        <p:nvSpPr>
          <p:cNvPr id="4" name="Slide Number Placeholder 3"/>
          <p:cNvSpPr>
            <a:spLocks noGrp="1"/>
          </p:cNvSpPr>
          <p:nvPr>
            <p:ph type="sldNum" sz="quarter" idx="10"/>
          </p:nvPr>
        </p:nvSpPr>
        <p:spPr/>
        <p:txBody>
          <a:bodyPr/>
          <a:lstStyle/>
          <a:p>
            <a:fld id="{8AB2A6AC-4557-4730-B78B-6C8C827C9EC4}" type="slidenum">
              <a:rPr lang="en-US" smtClean="0"/>
              <a:t>10</a:t>
            </a:fld>
            <a:endParaRPr lang="en-US"/>
          </a:p>
        </p:txBody>
      </p:sp>
    </p:spTree>
    <p:extLst>
      <p:ext uri="{BB962C8B-B14F-4D97-AF65-F5344CB8AC3E}">
        <p14:creationId xmlns:p14="http://schemas.microsoft.com/office/powerpoint/2010/main" val="1294914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these sentences to reinforce the image of the Mass as a service in which we are called to give ourselves as disciples in service to the Kingdom of God.  Especially probe around the notion of “gifts” and “Holy Communion” as people might be aware of their participation in these parts of the Mass more clearly.  As the conversation ends, ask them to share with each other how the Mass reinforces their being missionary disciples. </a:t>
            </a:r>
          </a:p>
        </p:txBody>
      </p:sp>
      <p:sp>
        <p:nvSpPr>
          <p:cNvPr id="4" name="Slide Number Placeholder 3"/>
          <p:cNvSpPr>
            <a:spLocks noGrp="1"/>
          </p:cNvSpPr>
          <p:nvPr>
            <p:ph type="sldNum" sz="quarter" idx="10"/>
          </p:nvPr>
        </p:nvSpPr>
        <p:spPr/>
        <p:txBody>
          <a:bodyPr/>
          <a:lstStyle/>
          <a:p>
            <a:fld id="{8AB2A6AC-4557-4730-B78B-6C8C827C9EC4}" type="slidenum">
              <a:rPr lang="en-US" smtClean="0"/>
              <a:t>11</a:t>
            </a:fld>
            <a:endParaRPr lang="en-US"/>
          </a:p>
        </p:txBody>
      </p:sp>
    </p:spTree>
    <p:extLst>
      <p:ext uri="{BB962C8B-B14F-4D97-AF65-F5344CB8AC3E}">
        <p14:creationId xmlns:p14="http://schemas.microsoft.com/office/powerpoint/2010/main" val="31451552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paragraph to bring the ideas together.  Ask them to react to the passage, sharing the word or idea that means most to them. </a:t>
            </a:r>
          </a:p>
        </p:txBody>
      </p:sp>
      <p:sp>
        <p:nvSpPr>
          <p:cNvPr id="4" name="Slide Number Placeholder 3"/>
          <p:cNvSpPr>
            <a:spLocks noGrp="1"/>
          </p:cNvSpPr>
          <p:nvPr>
            <p:ph type="sldNum" sz="quarter" idx="10"/>
          </p:nvPr>
        </p:nvSpPr>
        <p:spPr/>
        <p:txBody>
          <a:bodyPr/>
          <a:lstStyle/>
          <a:p>
            <a:fld id="{8AB2A6AC-4557-4730-B78B-6C8C827C9EC4}" type="slidenum">
              <a:rPr lang="en-US" smtClean="0"/>
              <a:t>12</a:t>
            </a:fld>
            <a:endParaRPr lang="en-US"/>
          </a:p>
        </p:txBody>
      </p:sp>
    </p:spTree>
    <p:extLst>
      <p:ext uri="{BB962C8B-B14F-4D97-AF65-F5344CB8AC3E}">
        <p14:creationId xmlns:p14="http://schemas.microsoft.com/office/powerpoint/2010/main" val="35988914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Take 5 minutes to get people started on the spiritual exercise on p. 66.  Ask them to begin by listing one or two moments. </a:t>
            </a:r>
          </a:p>
        </p:txBody>
      </p:sp>
      <p:sp>
        <p:nvSpPr>
          <p:cNvPr id="4" name="Slide Number Placeholder 3"/>
          <p:cNvSpPr>
            <a:spLocks noGrp="1"/>
          </p:cNvSpPr>
          <p:nvPr>
            <p:ph type="sldNum" sz="quarter" idx="10"/>
          </p:nvPr>
        </p:nvSpPr>
        <p:spPr/>
        <p:txBody>
          <a:bodyPr/>
          <a:lstStyle/>
          <a:p>
            <a:fld id="{8AB2A6AC-4557-4730-B78B-6C8C827C9EC4}" type="slidenum">
              <a:rPr lang="en-US" smtClean="0"/>
              <a:t>13</a:t>
            </a:fld>
            <a:endParaRPr lang="en-US"/>
          </a:p>
        </p:txBody>
      </p:sp>
    </p:spTree>
    <p:extLst>
      <p:ext uri="{BB962C8B-B14F-4D97-AF65-F5344CB8AC3E}">
        <p14:creationId xmlns:p14="http://schemas.microsoft.com/office/powerpoint/2010/main" val="634885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B4DA388-D6C9-48F8-9A2C-0E2BE77220B6}"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5BEC0C-4429-45AC-A6F1-8C41B4FFFC0A}" type="slidenum">
              <a:rPr lang="en-US" smtClean="0"/>
              <a:t>‹#›</a:t>
            </a:fld>
            <a:endParaRPr lang="en-US"/>
          </a:p>
        </p:txBody>
      </p:sp>
    </p:spTree>
    <p:extLst>
      <p:ext uri="{BB962C8B-B14F-4D97-AF65-F5344CB8AC3E}">
        <p14:creationId xmlns:p14="http://schemas.microsoft.com/office/powerpoint/2010/main" val="39975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4DA388-D6C9-48F8-9A2C-0E2BE77220B6}"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5BEC0C-4429-45AC-A6F1-8C41B4FFFC0A}" type="slidenum">
              <a:rPr lang="en-US" smtClean="0"/>
              <a:t>‹#›</a:t>
            </a:fld>
            <a:endParaRPr lang="en-US"/>
          </a:p>
        </p:txBody>
      </p:sp>
    </p:spTree>
    <p:extLst>
      <p:ext uri="{BB962C8B-B14F-4D97-AF65-F5344CB8AC3E}">
        <p14:creationId xmlns:p14="http://schemas.microsoft.com/office/powerpoint/2010/main" val="1954643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4DA388-D6C9-48F8-9A2C-0E2BE77220B6}"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5BEC0C-4429-45AC-A6F1-8C41B4FFFC0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233836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4DA388-D6C9-48F8-9A2C-0E2BE77220B6}"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5BEC0C-4429-45AC-A6F1-8C41B4FFFC0A}" type="slidenum">
              <a:rPr lang="en-US" smtClean="0"/>
              <a:t>‹#›</a:t>
            </a:fld>
            <a:endParaRPr lang="en-US"/>
          </a:p>
        </p:txBody>
      </p:sp>
    </p:spTree>
    <p:extLst>
      <p:ext uri="{BB962C8B-B14F-4D97-AF65-F5344CB8AC3E}">
        <p14:creationId xmlns:p14="http://schemas.microsoft.com/office/powerpoint/2010/main" val="28216615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4DA388-D6C9-48F8-9A2C-0E2BE77220B6}"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5BEC0C-4429-45AC-A6F1-8C41B4FFFC0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853227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4DA388-D6C9-48F8-9A2C-0E2BE77220B6}"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5BEC0C-4429-45AC-A6F1-8C41B4FFFC0A}" type="slidenum">
              <a:rPr lang="en-US" smtClean="0"/>
              <a:t>‹#›</a:t>
            </a:fld>
            <a:endParaRPr lang="en-US"/>
          </a:p>
        </p:txBody>
      </p:sp>
    </p:spTree>
    <p:extLst>
      <p:ext uri="{BB962C8B-B14F-4D97-AF65-F5344CB8AC3E}">
        <p14:creationId xmlns:p14="http://schemas.microsoft.com/office/powerpoint/2010/main" val="29933890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4DA388-D6C9-48F8-9A2C-0E2BE77220B6}"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5BEC0C-4429-45AC-A6F1-8C41B4FFFC0A}" type="slidenum">
              <a:rPr lang="en-US" smtClean="0"/>
              <a:t>‹#›</a:t>
            </a:fld>
            <a:endParaRPr lang="en-US"/>
          </a:p>
        </p:txBody>
      </p:sp>
    </p:spTree>
    <p:extLst>
      <p:ext uri="{BB962C8B-B14F-4D97-AF65-F5344CB8AC3E}">
        <p14:creationId xmlns:p14="http://schemas.microsoft.com/office/powerpoint/2010/main" val="8482323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4DA388-D6C9-48F8-9A2C-0E2BE77220B6}"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5BEC0C-4429-45AC-A6F1-8C41B4FFFC0A}" type="slidenum">
              <a:rPr lang="en-US" smtClean="0"/>
              <a:t>‹#›</a:t>
            </a:fld>
            <a:endParaRPr lang="en-US"/>
          </a:p>
        </p:txBody>
      </p:sp>
    </p:spTree>
    <p:extLst>
      <p:ext uri="{BB962C8B-B14F-4D97-AF65-F5344CB8AC3E}">
        <p14:creationId xmlns:p14="http://schemas.microsoft.com/office/powerpoint/2010/main" val="4032044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4DA388-D6C9-48F8-9A2C-0E2BE77220B6}"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5BEC0C-4429-45AC-A6F1-8C41B4FFFC0A}" type="slidenum">
              <a:rPr lang="en-US" smtClean="0"/>
              <a:t>‹#›</a:t>
            </a:fld>
            <a:endParaRPr lang="en-US"/>
          </a:p>
        </p:txBody>
      </p:sp>
    </p:spTree>
    <p:extLst>
      <p:ext uri="{BB962C8B-B14F-4D97-AF65-F5344CB8AC3E}">
        <p14:creationId xmlns:p14="http://schemas.microsoft.com/office/powerpoint/2010/main" val="3695590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4DA388-D6C9-48F8-9A2C-0E2BE77220B6}"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5BEC0C-4429-45AC-A6F1-8C41B4FFFC0A}" type="slidenum">
              <a:rPr lang="en-US" smtClean="0"/>
              <a:t>‹#›</a:t>
            </a:fld>
            <a:endParaRPr lang="en-US"/>
          </a:p>
        </p:txBody>
      </p:sp>
    </p:spTree>
    <p:extLst>
      <p:ext uri="{BB962C8B-B14F-4D97-AF65-F5344CB8AC3E}">
        <p14:creationId xmlns:p14="http://schemas.microsoft.com/office/powerpoint/2010/main" val="119567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4DA388-D6C9-48F8-9A2C-0E2BE77220B6}" type="datetimeFigureOut">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5BEC0C-4429-45AC-A6F1-8C41B4FFFC0A}" type="slidenum">
              <a:rPr lang="en-US" smtClean="0"/>
              <a:t>‹#›</a:t>
            </a:fld>
            <a:endParaRPr lang="en-US"/>
          </a:p>
        </p:txBody>
      </p:sp>
    </p:spTree>
    <p:extLst>
      <p:ext uri="{BB962C8B-B14F-4D97-AF65-F5344CB8AC3E}">
        <p14:creationId xmlns:p14="http://schemas.microsoft.com/office/powerpoint/2010/main" val="3838697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B4DA388-D6C9-48F8-9A2C-0E2BE77220B6}" type="datetimeFigureOut">
              <a:rPr lang="en-US" smtClean="0"/>
              <a:t>11/5/2018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5BEC0C-4429-45AC-A6F1-8C41B4FFFC0A}" type="slidenum">
              <a:rPr lang="en-US" smtClean="0"/>
              <a:t>‹#›</a:t>
            </a:fld>
            <a:endParaRPr lang="en-US"/>
          </a:p>
        </p:txBody>
      </p:sp>
    </p:spTree>
    <p:extLst>
      <p:ext uri="{BB962C8B-B14F-4D97-AF65-F5344CB8AC3E}">
        <p14:creationId xmlns:p14="http://schemas.microsoft.com/office/powerpoint/2010/main" val="478269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B4DA388-D6C9-48F8-9A2C-0E2BE77220B6}" type="datetimeFigureOut">
              <a:rPr lang="en-US" smtClean="0"/>
              <a:t>11/5/2018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5BEC0C-4429-45AC-A6F1-8C41B4FFFC0A}" type="slidenum">
              <a:rPr lang="en-US" smtClean="0"/>
              <a:t>‹#›</a:t>
            </a:fld>
            <a:endParaRPr lang="en-US"/>
          </a:p>
        </p:txBody>
      </p:sp>
    </p:spTree>
    <p:extLst>
      <p:ext uri="{BB962C8B-B14F-4D97-AF65-F5344CB8AC3E}">
        <p14:creationId xmlns:p14="http://schemas.microsoft.com/office/powerpoint/2010/main" val="3354055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4DA388-D6C9-48F8-9A2C-0E2BE77220B6}" type="datetimeFigureOut">
              <a:rPr lang="en-US" smtClean="0"/>
              <a:t>11/5/2018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5BEC0C-4429-45AC-A6F1-8C41B4FFFC0A}" type="slidenum">
              <a:rPr lang="en-US" smtClean="0"/>
              <a:t>‹#›</a:t>
            </a:fld>
            <a:endParaRPr lang="en-US"/>
          </a:p>
        </p:txBody>
      </p:sp>
    </p:spTree>
    <p:extLst>
      <p:ext uri="{BB962C8B-B14F-4D97-AF65-F5344CB8AC3E}">
        <p14:creationId xmlns:p14="http://schemas.microsoft.com/office/powerpoint/2010/main" val="3267257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4DA388-D6C9-48F8-9A2C-0E2BE77220B6}" type="datetimeFigureOut">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5BEC0C-4429-45AC-A6F1-8C41B4FFFC0A}" type="slidenum">
              <a:rPr lang="en-US" smtClean="0"/>
              <a:t>‹#›</a:t>
            </a:fld>
            <a:endParaRPr lang="en-US"/>
          </a:p>
        </p:txBody>
      </p:sp>
    </p:spTree>
    <p:extLst>
      <p:ext uri="{BB962C8B-B14F-4D97-AF65-F5344CB8AC3E}">
        <p14:creationId xmlns:p14="http://schemas.microsoft.com/office/powerpoint/2010/main" val="57139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5BEC0C-4429-45AC-A6F1-8C41B4FFFC0A}" type="slidenum">
              <a:rPr lang="en-US" smtClean="0"/>
              <a:t>‹#›</a:t>
            </a:fld>
            <a:endParaRPr lang="en-US"/>
          </a:p>
        </p:txBody>
      </p:sp>
      <p:sp>
        <p:nvSpPr>
          <p:cNvPr id="5" name="Date Placeholder 4"/>
          <p:cNvSpPr>
            <a:spLocks noGrp="1"/>
          </p:cNvSpPr>
          <p:nvPr>
            <p:ph type="dt" sz="half" idx="10"/>
          </p:nvPr>
        </p:nvSpPr>
        <p:spPr/>
        <p:txBody>
          <a:bodyPr/>
          <a:lstStyle/>
          <a:p>
            <a:fld id="{DB4DA388-D6C9-48F8-9A2C-0E2BE77220B6}" type="datetimeFigureOut">
              <a:rPr lang="en-US" smtClean="0"/>
              <a:t>11/5/2018</a:t>
            </a:fld>
            <a:endParaRPr lang="en-US"/>
          </a:p>
        </p:txBody>
      </p:sp>
    </p:spTree>
    <p:extLst>
      <p:ext uri="{BB962C8B-B14F-4D97-AF65-F5344CB8AC3E}">
        <p14:creationId xmlns:p14="http://schemas.microsoft.com/office/powerpoint/2010/main" val="410024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B4DA388-D6C9-48F8-9A2C-0E2BE77220B6}" type="datetimeFigureOut">
              <a:rPr lang="en-US" smtClean="0"/>
              <a:t>11/5/2018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95BEC0C-4429-45AC-A6F1-8C41B4FFFC0A}" type="slidenum">
              <a:rPr lang="en-US" smtClean="0"/>
              <a:t>‹#›</a:t>
            </a:fld>
            <a:endParaRPr lang="en-US"/>
          </a:p>
        </p:txBody>
      </p:sp>
    </p:spTree>
    <p:extLst>
      <p:ext uri="{BB962C8B-B14F-4D97-AF65-F5344CB8AC3E}">
        <p14:creationId xmlns:p14="http://schemas.microsoft.com/office/powerpoint/2010/main" val="125625008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E03F7F4-EC1F-4901-B8C0-48D05C1D65AF}"/>
              </a:ext>
            </a:extLst>
          </p:cNvPr>
          <p:cNvSpPr>
            <a:spLocks noGrp="1"/>
          </p:cNvSpPr>
          <p:nvPr>
            <p:ph type="ctrTitle"/>
          </p:nvPr>
        </p:nvSpPr>
        <p:spPr/>
        <p:txBody>
          <a:bodyPr/>
          <a:lstStyle/>
          <a:p>
            <a:r>
              <a:rPr lang="en-US" b="1" dirty="0"/>
              <a:t>Catholic Discipleship</a:t>
            </a:r>
          </a:p>
        </p:txBody>
      </p:sp>
      <p:sp>
        <p:nvSpPr>
          <p:cNvPr id="3" name="Subtitle 2">
            <a:extLst>
              <a:ext uri="{FF2B5EF4-FFF2-40B4-BE49-F238E27FC236}">
                <a16:creationId xmlns="" xmlns:a16="http://schemas.microsoft.com/office/drawing/2014/main" id="{E126539A-2957-4AC3-B5D1-E99FD0380F0E}"/>
              </a:ext>
            </a:extLst>
          </p:cNvPr>
          <p:cNvSpPr>
            <a:spLocks noGrp="1"/>
          </p:cNvSpPr>
          <p:nvPr>
            <p:ph type="subTitle" idx="1"/>
          </p:nvPr>
        </p:nvSpPr>
        <p:spPr/>
        <p:txBody>
          <a:bodyPr>
            <a:normAutofit/>
          </a:bodyPr>
          <a:lstStyle/>
          <a:p>
            <a:r>
              <a:rPr lang="en-US" sz="2400" b="1" dirty="0"/>
              <a:t>Unit 9: The Mass</a:t>
            </a:r>
          </a:p>
        </p:txBody>
      </p:sp>
    </p:spTree>
    <p:extLst>
      <p:ext uri="{BB962C8B-B14F-4D97-AF65-F5344CB8AC3E}">
        <p14:creationId xmlns:p14="http://schemas.microsoft.com/office/powerpoint/2010/main" val="1229698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CD72C40-21BC-46DB-9E2C-8CB193D46C8B}"/>
              </a:ext>
            </a:extLst>
          </p:cNvPr>
          <p:cNvSpPr>
            <a:spLocks noGrp="1"/>
          </p:cNvSpPr>
          <p:nvPr>
            <p:ph type="title"/>
          </p:nvPr>
        </p:nvSpPr>
        <p:spPr/>
        <p:txBody>
          <a:bodyPr/>
          <a:lstStyle/>
          <a:p>
            <a:r>
              <a:rPr lang="en-US" b="1" dirty="0" smtClean="0"/>
              <a:t/>
            </a:r>
            <a:br>
              <a:rPr lang="en-US" b="1" dirty="0" smtClean="0"/>
            </a:br>
            <a:r>
              <a:rPr lang="en-US" b="1" dirty="0" smtClean="0"/>
              <a:t>The </a:t>
            </a:r>
            <a:r>
              <a:rPr lang="en-US" b="1" dirty="0"/>
              <a:t>Mass as Experience of Conversion</a:t>
            </a:r>
          </a:p>
        </p:txBody>
      </p:sp>
      <p:grpSp>
        <p:nvGrpSpPr>
          <p:cNvPr id="12" name="Group 11"/>
          <p:cNvGrpSpPr/>
          <p:nvPr/>
        </p:nvGrpSpPr>
        <p:grpSpPr>
          <a:xfrm>
            <a:off x="513269" y="3022472"/>
            <a:ext cx="2086770" cy="1413588"/>
            <a:chOff x="691711" y="2798027"/>
            <a:chExt cx="2086770" cy="1413588"/>
          </a:xfrm>
        </p:grpSpPr>
        <p:sp>
          <p:nvSpPr>
            <p:cNvPr id="9" name="Rectangle 8">
              <a:extLst>
                <a:ext uri="{FF2B5EF4-FFF2-40B4-BE49-F238E27FC236}">
                  <a16:creationId xmlns="" xmlns:a16="http://schemas.microsoft.com/office/drawing/2014/main" id="{3FB2EAE5-6CBD-4CCD-99EF-BA16055ADBDD}"/>
                </a:ext>
              </a:extLst>
            </p:cNvPr>
            <p:cNvSpPr/>
            <p:nvPr/>
          </p:nvSpPr>
          <p:spPr>
            <a:xfrm>
              <a:off x="762074" y="2798027"/>
              <a:ext cx="1946044" cy="1413588"/>
            </a:xfrm>
            <a:prstGeom prst="rect">
              <a:avLst/>
            </a:prstGeom>
            <a:solidFill>
              <a:srgbClr val="6C79B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 xmlns:a16="http://schemas.microsoft.com/office/drawing/2014/main" id="{A8A69F5D-6617-4468-AE30-A7F372865F94}"/>
                </a:ext>
              </a:extLst>
            </p:cNvPr>
            <p:cNvSpPr txBox="1"/>
            <p:nvPr/>
          </p:nvSpPr>
          <p:spPr>
            <a:xfrm>
              <a:off x="691711" y="3181655"/>
              <a:ext cx="2086770" cy="646331"/>
            </a:xfrm>
            <a:prstGeom prst="rect">
              <a:avLst/>
            </a:prstGeom>
            <a:noFill/>
          </p:spPr>
          <p:txBody>
            <a:bodyPr wrap="square" rtlCol="0">
              <a:spAutoFit/>
            </a:bodyPr>
            <a:lstStyle/>
            <a:p>
              <a:pPr algn="ctr"/>
              <a:r>
                <a:rPr lang="en-US" b="1" dirty="0" smtClean="0">
                  <a:solidFill>
                    <a:schemeClr val="bg1"/>
                  </a:solidFill>
                </a:rPr>
                <a:t>The Word of God is Proclaimed</a:t>
              </a:r>
              <a:endParaRPr lang="en-US" b="1" dirty="0">
                <a:solidFill>
                  <a:schemeClr val="bg1"/>
                </a:solidFill>
              </a:endParaRPr>
            </a:p>
          </p:txBody>
        </p:sp>
      </p:grpSp>
      <p:cxnSp>
        <p:nvCxnSpPr>
          <p:cNvPr id="13" name="Straight Arrow Connector 12">
            <a:extLst>
              <a:ext uri="{FF2B5EF4-FFF2-40B4-BE49-F238E27FC236}">
                <a16:creationId xmlns="" xmlns:a16="http://schemas.microsoft.com/office/drawing/2014/main" id="{E842E946-0993-4DFE-98D8-6AB7D644D726}"/>
              </a:ext>
            </a:extLst>
          </p:cNvPr>
          <p:cNvCxnSpPr/>
          <p:nvPr/>
        </p:nvCxnSpPr>
        <p:spPr>
          <a:xfrm flipV="1">
            <a:off x="2751662" y="2352420"/>
            <a:ext cx="2224006" cy="6352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 xmlns:a16="http://schemas.microsoft.com/office/drawing/2014/main" id="{6662DC6B-EA45-44ED-9ACE-5D1704E328E8}"/>
              </a:ext>
            </a:extLst>
          </p:cNvPr>
          <p:cNvCxnSpPr/>
          <p:nvPr/>
        </p:nvCxnSpPr>
        <p:spPr>
          <a:xfrm flipV="1">
            <a:off x="2751662" y="3083548"/>
            <a:ext cx="2224006" cy="3196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 xmlns:a16="http://schemas.microsoft.com/office/drawing/2014/main" id="{418ABCA8-3DEE-4941-BA5A-C44E4252357F}"/>
              </a:ext>
            </a:extLst>
          </p:cNvPr>
          <p:cNvCxnSpPr/>
          <p:nvPr/>
        </p:nvCxnSpPr>
        <p:spPr>
          <a:xfrm>
            <a:off x="2751662" y="3828530"/>
            <a:ext cx="2201249" cy="669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 xmlns:a16="http://schemas.microsoft.com/office/drawing/2014/main" id="{F786A468-CF91-49EB-BE1F-8397E5E86E98}"/>
              </a:ext>
            </a:extLst>
          </p:cNvPr>
          <p:cNvCxnSpPr/>
          <p:nvPr/>
        </p:nvCxnSpPr>
        <p:spPr>
          <a:xfrm>
            <a:off x="2751660" y="4140777"/>
            <a:ext cx="2224008" cy="6511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 xmlns:a16="http://schemas.microsoft.com/office/drawing/2014/main" id="{665189C9-0B6B-4DB9-9892-D99E057EBA7B}"/>
              </a:ext>
            </a:extLst>
          </p:cNvPr>
          <p:cNvCxnSpPr/>
          <p:nvPr/>
        </p:nvCxnSpPr>
        <p:spPr>
          <a:xfrm>
            <a:off x="2751662" y="4530819"/>
            <a:ext cx="2224006" cy="12260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a:xfrm>
            <a:off x="5155460" y="2002769"/>
            <a:ext cx="2267340" cy="4099323"/>
            <a:chOff x="5787221" y="1930400"/>
            <a:chExt cx="2267340" cy="4099323"/>
          </a:xfrm>
        </p:grpSpPr>
        <p:grpSp>
          <p:nvGrpSpPr>
            <p:cNvPr id="14" name="Group 13"/>
            <p:cNvGrpSpPr/>
            <p:nvPr/>
          </p:nvGrpSpPr>
          <p:grpSpPr>
            <a:xfrm>
              <a:off x="5787221" y="1930400"/>
              <a:ext cx="2267339" cy="690465"/>
              <a:chOff x="5787221" y="1930400"/>
              <a:chExt cx="2267339" cy="690465"/>
            </a:xfrm>
          </p:grpSpPr>
          <p:sp>
            <p:nvSpPr>
              <p:cNvPr id="5" name="Rectangle 4">
                <a:extLst>
                  <a:ext uri="{FF2B5EF4-FFF2-40B4-BE49-F238E27FC236}">
                    <a16:creationId xmlns="" xmlns:a16="http://schemas.microsoft.com/office/drawing/2014/main" id="{0C28AEC9-C62C-429A-B18F-2160CFD83C4A}"/>
                  </a:ext>
                </a:extLst>
              </p:cNvPr>
              <p:cNvSpPr/>
              <p:nvPr/>
            </p:nvSpPr>
            <p:spPr>
              <a:xfrm>
                <a:off x="5787221" y="1930400"/>
                <a:ext cx="2267339" cy="690465"/>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 xmlns:a16="http://schemas.microsoft.com/office/drawing/2014/main" id="{12ACF4D7-3554-4304-83FF-226C01A0AD85}"/>
                  </a:ext>
                </a:extLst>
              </p:cNvPr>
              <p:cNvSpPr txBox="1"/>
              <p:nvPr/>
            </p:nvSpPr>
            <p:spPr>
              <a:xfrm>
                <a:off x="6137119" y="2095385"/>
                <a:ext cx="1670180" cy="369332"/>
              </a:xfrm>
              <a:prstGeom prst="rect">
                <a:avLst/>
              </a:prstGeom>
              <a:noFill/>
            </p:spPr>
            <p:txBody>
              <a:bodyPr wrap="square" rtlCol="0">
                <a:spAutoFit/>
              </a:bodyPr>
              <a:lstStyle/>
              <a:p>
                <a:pPr algn="ctr"/>
                <a:r>
                  <a:rPr lang="en-US" b="1" dirty="0" smtClean="0"/>
                  <a:t>I Believe</a:t>
                </a:r>
                <a:endParaRPr lang="en-US" b="1" dirty="0"/>
              </a:p>
            </p:txBody>
          </p:sp>
        </p:grpSp>
        <p:grpSp>
          <p:nvGrpSpPr>
            <p:cNvPr id="16" name="Group 15"/>
            <p:cNvGrpSpPr/>
            <p:nvPr/>
          </p:nvGrpSpPr>
          <p:grpSpPr>
            <a:xfrm>
              <a:off x="5787222" y="2734412"/>
              <a:ext cx="2267339" cy="690465"/>
              <a:chOff x="5787222" y="2734412"/>
              <a:chExt cx="2267339" cy="690465"/>
            </a:xfrm>
          </p:grpSpPr>
          <p:sp>
            <p:nvSpPr>
              <p:cNvPr id="6" name="Rectangle 5">
                <a:extLst>
                  <a:ext uri="{FF2B5EF4-FFF2-40B4-BE49-F238E27FC236}">
                    <a16:creationId xmlns="" xmlns:a16="http://schemas.microsoft.com/office/drawing/2014/main" id="{3E27B293-79CB-4E5B-ACBE-2F733D92C61A}"/>
                  </a:ext>
                </a:extLst>
              </p:cNvPr>
              <p:cNvSpPr/>
              <p:nvPr/>
            </p:nvSpPr>
            <p:spPr>
              <a:xfrm>
                <a:off x="5787222" y="2734412"/>
                <a:ext cx="2267339" cy="690465"/>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 xmlns:a16="http://schemas.microsoft.com/office/drawing/2014/main" id="{940ABA5E-8D22-4EAD-83A2-E761877EEEB8}"/>
                  </a:ext>
                </a:extLst>
              </p:cNvPr>
              <p:cNvSpPr txBox="1"/>
              <p:nvPr/>
            </p:nvSpPr>
            <p:spPr>
              <a:xfrm>
                <a:off x="5943049" y="2762232"/>
                <a:ext cx="2024742" cy="646331"/>
              </a:xfrm>
              <a:prstGeom prst="rect">
                <a:avLst/>
              </a:prstGeom>
              <a:noFill/>
            </p:spPr>
            <p:txBody>
              <a:bodyPr wrap="square" rtlCol="0">
                <a:spAutoFit/>
              </a:bodyPr>
              <a:lstStyle/>
              <a:p>
                <a:pPr algn="ctr"/>
                <a:r>
                  <a:rPr lang="en-US" b="1" dirty="0" smtClean="0"/>
                  <a:t>I Give my Resources</a:t>
                </a:r>
                <a:endParaRPr lang="en-US" b="1" dirty="0"/>
              </a:p>
            </p:txBody>
          </p:sp>
        </p:grpSp>
        <p:grpSp>
          <p:nvGrpSpPr>
            <p:cNvPr id="18" name="Group 17"/>
            <p:cNvGrpSpPr/>
            <p:nvPr/>
          </p:nvGrpSpPr>
          <p:grpSpPr>
            <a:xfrm>
              <a:off x="5787222" y="3575723"/>
              <a:ext cx="2267339" cy="690465"/>
              <a:chOff x="5787222" y="3575723"/>
              <a:chExt cx="2267339" cy="690465"/>
            </a:xfrm>
          </p:grpSpPr>
          <p:sp>
            <p:nvSpPr>
              <p:cNvPr id="7" name="Rectangle 6">
                <a:extLst>
                  <a:ext uri="{FF2B5EF4-FFF2-40B4-BE49-F238E27FC236}">
                    <a16:creationId xmlns="" xmlns:a16="http://schemas.microsoft.com/office/drawing/2014/main" id="{C3C2C242-62FD-4111-9D17-62F5C54A21AD}"/>
                  </a:ext>
                </a:extLst>
              </p:cNvPr>
              <p:cNvSpPr/>
              <p:nvPr/>
            </p:nvSpPr>
            <p:spPr>
              <a:xfrm>
                <a:off x="5787222" y="3575723"/>
                <a:ext cx="2267339" cy="690465"/>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 xmlns:a16="http://schemas.microsoft.com/office/drawing/2014/main" id="{A6C11F6C-04E8-46A2-A704-60DEF6849E25}"/>
                  </a:ext>
                </a:extLst>
              </p:cNvPr>
              <p:cNvSpPr txBox="1"/>
              <p:nvPr/>
            </p:nvSpPr>
            <p:spPr>
              <a:xfrm>
                <a:off x="5825837" y="3597789"/>
                <a:ext cx="2164699" cy="646331"/>
              </a:xfrm>
              <a:prstGeom prst="rect">
                <a:avLst/>
              </a:prstGeom>
              <a:noFill/>
            </p:spPr>
            <p:txBody>
              <a:bodyPr wrap="square" rtlCol="0">
                <a:spAutoFit/>
              </a:bodyPr>
              <a:lstStyle/>
              <a:p>
                <a:pPr algn="ctr"/>
                <a:r>
                  <a:rPr lang="en-US" b="1" dirty="0" smtClean="0"/>
                  <a:t>I Sacrifice </a:t>
                </a:r>
              </a:p>
              <a:p>
                <a:pPr algn="ctr"/>
                <a:r>
                  <a:rPr lang="en-US" b="1" dirty="0" smtClean="0"/>
                  <a:t>with Jesus</a:t>
                </a:r>
                <a:endParaRPr lang="en-US" b="1" dirty="0"/>
              </a:p>
            </p:txBody>
          </p:sp>
        </p:grpSp>
        <p:grpSp>
          <p:nvGrpSpPr>
            <p:cNvPr id="20" name="Group 19"/>
            <p:cNvGrpSpPr/>
            <p:nvPr/>
          </p:nvGrpSpPr>
          <p:grpSpPr>
            <a:xfrm>
              <a:off x="5787221" y="4457490"/>
              <a:ext cx="2267339" cy="690465"/>
              <a:chOff x="5787221" y="4457490"/>
              <a:chExt cx="2267339" cy="690465"/>
            </a:xfrm>
          </p:grpSpPr>
          <p:sp>
            <p:nvSpPr>
              <p:cNvPr id="8" name="Rectangle 7">
                <a:extLst>
                  <a:ext uri="{FF2B5EF4-FFF2-40B4-BE49-F238E27FC236}">
                    <a16:creationId xmlns="" xmlns:a16="http://schemas.microsoft.com/office/drawing/2014/main" id="{A1B4E6C6-9E3F-4FD9-A26C-9D3DF0F899F8}"/>
                  </a:ext>
                </a:extLst>
              </p:cNvPr>
              <p:cNvSpPr/>
              <p:nvPr/>
            </p:nvSpPr>
            <p:spPr>
              <a:xfrm>
                <a:off x="5787221" y="4457490"/>
                <a:ext cx="2267339" cy="690465"/>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 xmlns:a16="http://schemas.microsoft.com/office/drawing/2014/main" id="{DFF0CE52-58C4-401E-A14A-633A031CF911}"/>
                  </a:ext>
                </a:extLst>
              </p:cNvPr>
              <p:cNvSpPr txBox="1"/>
              <p:nvPr/>
            </p:nvSpPr>
            <p:spPr>
              <a:xfrm>
                <a:off x="6085800" y="4479557"/>
                <a:ext cx="1670180" cy="646331"/>
              </a:xfrm>
              <a:prstGeom prst="rect">
                <a:avLst/>
              </a:prstGeom>
              <a:noFill/>
            </p:spPr>
            <p:txBody>
              <a:bodyPr wrap="square" rtlCol="0">
                <a:spAutoFit/>
              </a:bodyPr>
              <a:lstStyle/>
              <a:p>
                <a:pPr algn="ctr"/>
                <a:r>
                  <a:rPr lang="en-US" b="1" dirty="0" smtClean="0"/>
                  <a:t>I am one </a:t>
                </a:r>
              </a:p>
              <a:p>
                <a:pPr algn="ctr"/>
                <a:r>
                  <a:rPr lang="en-US" b="1" dirty="0" smtClean="0"/>
                  <a:t>with Jesus</a:t>
                </a:r>
                <a:endParaRPr lang="en-US" b="1" dirty="0"/>
              </a:p>
            </p:txBody>
          </p:sp>
        </p:grpSp>
        <p:grpSp>
          <p:nvGrpSpPr>
            <p:cNvPr id="29" name="Group 28"/>
            <p:cNvGrpSpPr/>
            <p:nvPr/>
          </p:nvGrpSpPr>
          <p:grpSpPr>
            <a:xfrm>
              <a:off x="5787222" y="5339258"/>
              <a:ext cx="2267339" cy="690465"/>
              <a:chOff x="5787222" y="5339258"/>
              <a:chExt cx="2267339" cy="690465"/>
            </a:xfrm>
          </p:grpSpPr>
          <p:sp>
            <p:nvSpPr>
              <p:cNvPr id="10" name="Rectangle 9">
                <a:extLst>
                  <a:ext uri="{FF2B5EF4-FFF2-40B4-BE49-F238E27FC236}">
                    <a16:creationId xmlns="" xmlns:a16="http://schemas.microsoft.com/office/drawing/2014/main" id="{390AF7A8-7186-4307-8A96-AC40CBAA9319}"/>
                  </a:ext>
                </a:extLst>
              </p:cNvPr>
              <p:cNvSpPr/>
              <p:nvPr/>
            </p:nvSpPr>
            <p:spPr>
              <a:xfrm>
                <a:off x="5787222" y="5339258"/>
                <a:ext cx="2267339" cy="690465"/>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 xmlns:a16="http://schemas.microsoft.com/office/drawing/2014/main" id="{CA3895CC-E239-4F93-B48C-284C9EB003E4}"/>
                  </a:ext>
                </a:extLst>
              </p:cNvPr>
              <p:cNvSpPr txBox="1"/>
              <p:nvPr/>
            </p:nvSpPr>
            <p:spPr>
              <a:xfrm>
                <a:off x="6255670" y="5361324"/>
                <a:ext cx="1330440" cy="646331"/>
              </a:xfrm>
              <a:prstGeom prst="rect">
                <a:avLst/>
              </a:prstGeom>
              <a:noFill/>
            </p:spPr>
            <p:txBody>
              <a:bodyPr wrap="square" rtlCol="0">
                <a:spAutoFit/>
              </a:bodyPr>
              <a:lstStyle/>
              <a:p>
                <a:pPr algn="ctr"/>
                <a:r>
                  <a:rPr lang="en-US" b="1" dirty="0" smtClean="0"/>
                  <a:t>I am</a:t>
                </a:r>
              </a:p>
              <a:p>
                <a:pPr algn="ctr"/>
                <a:r>
                  <a:rPr lang="en-US" b="1" dirty="0" smtClean="0"/>
                  <a:t>Sent Forth</a:t>
                </a:r>
                <a:endParaRPr lang="en-US" b="1" dirty="0"/>
              </a:p>
            </p:txBody>
          </p:sp>
        </p:grpSp>
      </p:grpSp>
      <p:grpSp>
        <p:nvGrpSpPr>
          <p:cNvPr id="35" name="Group 34"/>
          <p:cNvGrpSpPr/>
          <p:nvPr/>
        </p:nvGrpSpPr>
        <p:grpSpPr>
          <a:xfrm>
            <a:off x="7879168" y="3243375"/>
            <a:ext cx="2179231" cy="1199177"/>
            <a:chOff x="8075938" y="3403202"/>
            <a:chExt cx="2179231" cy="1199177"/>
          </a:xfrm>
          <a:solidFill>
            <a:schemeClr val="accent1"/>
          </a:solidFill>
        </p:grpSpPr>
        <p:sp>
          <p:nvSpPr>
            <p:cNvPr id="27" name="Rectangle 26">
              <a:extLst>
                <a:ext uri="{FF2B5EF4-FFF2-40B4-BE49-F238E27FC236}">
                  <a16:creationId xmlns="" xmlns:a16="http://schemas.microsoft.com/office/drawing/2014/main" id="{F97E1EFF-EA97-4288-84D6-B9E5635B5609}"/>
                </a:ext>
              </a:extLst>
            </p:cNvPr>
            <p:cNvSpPr/>
            <p:nvPr/>
          </p:nvSpPr>
          <p:spPr>
            <a:xfrm>
              <a:off x="8075938" y="3403202"/>
              <a:ext cx="2179231" cy="1199177"/>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 xmlns:a16="http://schemas.microsoft.com/office/drawing/2014/main" id="{0C6E0A5A-D2E9-4453-9F2E-628A738EB7FE}"/>
                </a:ext>
              </a:extLst>
            </p:cNvPr>
            <p:cNvSpPr txBox="1"/>
            <p:nvPr/>
          </p:nvSpPr>
          <p:spPr>
            <a:xfrm>
              <a:off x="8075938" y="3771957"/>
              <a:ext cx="2169417" cy="461665"/>
            </a:xfrm>
            <a:prstGeom prst="rect">
              <a:avLst/>
            </a:prstGeom>
            <a:grpFill/>
          </p:spPr>
          <p:txBody>
            <a:bodyPr wrap="square" rtlCol="0">
              <a:spAutoFit/>
            </a:bodyPr>
            <a:lstStyle/>
            <a:p>
              <a:pPr algn="ctr"/>
              <a:r>
                <a:rPr lang="en-US" sz="2400" b="1" dirty="0" smtClean="0">
                  <a:solidFill>
                    <a:schemeClr val="bg1"/>
                  </a:solidFill>
                </a:rPr>
                <a:t>We Respond</a:t>
              </a:r>
              <a:endParaRPr lang="en-US" sz="2400" b="1" dirty="0">
                <a:solidFill>
                  <a:schemeClr val="bg1"/>
                </a:solidFill>
              </a:endParaRPr>
            </a:p>
          </p:txBody>
        </p:sp>
      </p:grpSp>
      <p:pic>
        <p:nvPicPr>
          <p:cNvPr id="36" name="Picture 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793989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FB8DB5A-9FCC-4428-8493-0847A0D53500}"/>
              </a:ext>
            </a:extLst>
          </p:cNvPr>
          <p:cNvSpPr>
            <a:spLocks noGrp="1"/>
          </p:cNvSpPr>
          <p:nvPr>
            <p:ph type="title"/>
          </p:nvPr>
        </p:nvSpPr>
        <p:spPr/>
        <p:txBody>
          <a:bodyPr/>
          <a:lstStyle/>
          <a:p>
            <a:r>
              <a:rPr lang="en-US" b="1" dirty="0" smtClean="0"/>
              <a:t/>
            </a:r>
            <a:br>
              <a:rPr lang="en-US" b="1" dirty="0" smtClean="0"/>
            </a:br>
            <a:r>
              <a:rPr lang="en-US" b="1" dirty="0" smtClean="0"/>
              <a:t>Liturgical </a:t>
            </a:r>
            <a:r>
              <a:rPr lang="en-US" b="1" dirty="0"/>
              <a:t>Prayer: The Mass</a:t>
            </a:r>
          </a:p>
        </p:txBody>
      </p:sp>
      <p:sp>
        <p:nvSpPr>
          <p:cNvPr id="3" name="Content Placeholder 2">
            <a:extLst>
              <a:ext uri="{FF2B5EF4-FFF2-40B4-BE49-F238E27FC236}">
                <a16:creationId xmlns="" xmlns:a16="http://schemas.microsoft.com/office/drawing/2014/main" id="{706278A7-C58D-4BE5-8009-C8CBCA7801E4}"/>
              </a:ext>
            </a:extLst>
          </p:cNvPr>
          <p:cNvSpPr>
            <a:spLocks noGrp="1"/>
          </p:cNvSpPr>
          <p:nvPr>
            <p:ph idx="1"/>
          </p:nvPr>
        </p:nvSpPr>
        <p:spPr>
          <a:xfrm>
            <a:off x="677334" y="1930400"/>
            <a:ext cx="8489815" cy="4390682"/>
          </a:xfrm>
        </p:spPr>
        <p:txBody>
          <a:bodyPr>
            <a:noAutofit/>
          </a:bodyPr>
          <a:lstStyle/>
          <a:p>
            <a:r>
              <a:rPr lang="en-US" sz="2200" dirty="0"/>
              <a:t>[The] Word of God is read aloud as an irresistible call to hear God anew in our lives (p. 62).</a:t>
            </a:r>
          </a:p>
          <a:p>
            <a:r>
              <a:rPr lang="en-US" sz="2200" dirty="0"/>
              <a:t>We recite the Creed, out loud and standing, to show we are proclaiming an important response to the Word of God (p. 62).</a:t>
            </a:r>
          </a:p>
          <a:p>
            <a:r>
              <a:rPr lang="en-US" sz="2200" dirty="0"/>
              <a:t>The Presentation of the Gifts underscores one of the basic foundations of being a disciple: we have come to acknowledge that everything we have received is </a:t>
            </a:r>
            <a:r>
              <a:rPr lang="en-US" sz="2200" dirty="0" smtClean="0"/>
              <a:t>a... </a:t>
            </a:r>
            <a:r>
              <a:rPr lang="en-US" sz="2200" dirty="0"/>
              <a:t>gift from God (p. 62).</a:t>
            </a:r>
          </a:p>
          <a:p>
            <a:r>
              <a:rPr lang="en-US" sz="2200" dirty="0"/>
              <a:t>The Eucharistic </a:t>
            </a:r>
            <a:r>
              <a:rPr lang="en-US" sz="2200" dirty="0" smtClean="0"/>
              <a:t>prayer... </a:t>
            </a:r>
            <a:r>
              <a:rPr lang="en-US" sz="2200" dirty="0"/>
              <a:t>invites us to identify our prayer with the Prayer of Jesus the Priest (p. 63).</a:t>
            </a:r>
          </a:p>
          <a:p>
            <a:r>
              <a:rPr lang="en-US" sz="2200" dirty="0"/>
              <a:t>To receive Communion is to be made one with Jesus (p. 63).</a:t>
            </a:r>
          </a:p>
          <a:p>
            <a:r>
              <a:rPr lang="en-US" sz="2200" dirty="0"/>
              <a:t>The Mass sends us forth as converted disciples into the world</a:t>
            </a:r>
            <a:r>
              <a:rPr lang="en-US" sz="2200" dirty="0" smtClean="0"/>
              <a:t>... </a:t>
            </a:r>
            <a:r>
              <a:rPr lang="en-US" sz="2200" dirty="0"/>
              <a:t>(p. 63).</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7520352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75585BA-2276-4E42-844E-948C7C4A1151}"/>
              </a:ext>
            </a:extLst>
          </p:cNvPr>
          <p:cNvSpPr>
            <a:spLocks noGrp="1"/>
          </p:cNvSpPr>
          <p:nvPr>
            <p:ph type="title"/>
          </p:nvPr>
        </p:nvSpPr>
        <p:spPr/>
        <p:txBody>
          <a:bodyPr/>
          <a:lstStyle/>
          <a:p>
            <a:r>
              <a:rPr lang="en-US" b="1" dirty="0" smtClean="0"/>
              <a:t/>
            </a:r>
            <a:br>
              <a:rPr lang="en-US" b="1" dirty="0" smtClean="0"/>
            </a:br>
            <a:r>
              <a:rPr lang="en-US" b="1" dirty="0" smtClean="0"/>
              <a:t>God’s </a:t>
            </a:r>
            <a:r>
              <a:rPr lang="en-US" b="1" dirty="0"/>
              <a:t>Space</a:t>
            </a:r>
          </a:p>
        </p:txBody>
      </p:sp>
      <p:sp>
        <p:nvSpPr>
          <p:cNvPr id="3" name="Content Placeholder 2">
            <a:extLst>
              <a:ext uri="{FF2B5EF4-FFF2-40B4-BE49-F238E27FC236}">
                <a16:creationId xmlns="" xmlns:a16="http://schemas.microsoft.com/office/drawing/2014/main" id="{CF24C059-9E3E-4895-BDE9-4034820D55AB}"/>
              </a:ext>
            </a:extLst>
          </p:cNvPr>
          <p:cNvSpPr>
            <a:spLocks noGrp="1"/>
          </p:cNvSpPr>
          <p:nvPr>
            <p:ph idx="1"/>
          </p:nvPr>
        </p:nvSpPr>
        <p:spPr/>
        <p:txBody>
          <a:bodyPr>
            <a:normAutofit/>
          </a:bodyPr>
          <a:lstStyle/>
          <a:p>
            <a:pPr marL="0" indent="0">
              <a:buNone/>
            </a:pPr>
            <a:r>
              <a:rPr lang="en-US" sz="2400" dirty="0"/>
              <a:t>If personal prayer opens up a sacred space, can we even begin to grasp the kind of space the Eucharist opens </a:t>
            </a:r>
            <a:r>
              <a:rPr lang="en-US" sz="2400" dirty="0" smtClean="0"/>
              <a:t>up? When </a:t>
            </a:r>
            <a:r>
              <a:rPr lang="en-US" sz="2400" dirty="0"/>
              <a:t>believers come with daily lives and concerns, bringing what they have to the altar of Christ, all our lives and hopes, all those prayers, are now made one with the eternal prayer of Jesus</a:t>
            </a:r>
            <a:r>
              <a:rPr lang="en-US" sz="2400" dirty="0" smtClean="0"/>
              <a:t>. </a:t>
            </a:r>
            <a:r>
              <a:rPr lang="en-US" sz="2400" dirty="0"/>
              <a:t>Heaven and earth touch, interchange, and share love when disciples gather for worship (p. 64).</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4303447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671EBEB-3ED5-4D5C-AF3E-1CDC8E5B1044}"/>
              </a:ext>
            </a:extLst>
          </p:cNvPr>
          <p:cNvSpPr>
            <a:spLocks noGrp="1"/>
          </p:cNvSpPr>
          <p:nvPr>
            <p:ph type="title"/>
          </p:nvPr>
        </p:nvSpPr>
        <p:spPr/>
        <p:txBody>
          <a:bodyPr/>
          <a:lstStyle/>
          <a:p>
            <a:r>
              <a:rPr lang="en-US" b="1" dirty="0" smtClean="0"/>
              <a:t/>
            </a:r>
            <a:br>
              <a:rPr lang="en-US" b="1" dirty="0" smtClean="0"/>
            </a:br>
            <a:r>
              <a:rPr lang="en-US" b="1" dirty="0" smtClean="0"/>
              <a:t>Spiritual </a:t>
            </a:r>
            <a:r>
              <a:rPr lang="en-US" b="1" dirty="0"/>
              <a:t>Exercise (p. 66)</a:t>
            </a:r>
          </a:p>
        </p:txBody>
      </p:sp>
      <p:sp>
        <p:nvSpPr>
          <p:cNvPr id="3" name="Content Placeholder 2">
            <a:extLst>
              <a:ext uri="{FF2B5EF4-FFF2-40B4-BE49-F238E27FC236}">
                <a16:creationId xmlns="" xmlns:a16="http://schemas.microsoft.com/office/drawing/2014/main" id="{B1126971-AEA8-4111-B21B-C554406F22EE}"/>
              </a:ext>
            </a:extLst>
          </p:cNvPr>
          <p:cNvSpPr>
            <a:spLocks noGrp="1"/>
          </p:cNvSpPr>
          <p:nvPr>
            <p:ph idx="1"/>
          </p:nvPr>
        </p:nvSpPr>
        <p:spPr>
          <a:xfrm>
            <a:off x="677334" y="2160589"/>
            <a:ext cx="8779182" cy="3880773"/>
          </a:xfrm>
        </p:spPr>
        <p:txBody>
          <a:bodyPr>
            <a:normAutofit/>
          </a:bodyPr>
          <a:lstStyle/>
          <a:p>
            <a:pPr marL="0" indent="0" algn="ctr">
              <a:buNone/>
            </a:pPr>
            <a:r>
              <a:rPr lang="en-US" sz="2800" dirty="0"/>
              <a:t>Explore those moments when you </a:t>
            </a:r>
            <a:r>
              <a:rPr lang="en-US" sz="2800" dirty="0" smtClean="0"/>
              <a:t>felt closest </a:t>
            </a:r>
            <a:r>
              <a:rPr lang="en-US" sz="2800" dirty="0"/>
              <a:t>to God.  </a:t>
            </a:r>
            <a:br>
              <a:rPr lang="en-US" sz="2800" dirty="0"/>
            </a:br>
            <a:endParaRPr lang="en-US" sz="2800" dirty="0" smtClean="0"/>
          </a:p>
          <a:p>
            <a:pPr marL="0" indent="0" algn="ctr">
              <a:buNone/>
            </a:pPr>
            <a:endParaRPr lang="en-US" sz="2800" dirty="0"/>
          </a:p>
          <a:p>
            <a:pPr marL="0" indent="0" algn="ctr">
              <a:buNone/>
            </a:pPr>
            <a:endParaRPr lang="en-US" sz="2800" dirty="0" smtClean="0"/>
          </a:p>
          <a:p>
            <a:pPr marL="0" indent="0" algn="ctr">
              <a:buNone/>
            </a:pPr>
            <a:r>
              <a:rPr lang="en-US" sz="2800" dirty="0" smtClean="0"/>
              <a:t>Begin </a:t>
            </a:r>
            <a:r>
              <a:rPr lang="en-US" sz="2800" dirty="0"/>
              <a:t>with a few </a:t>
            </a:r>
            <a:r>
              <a:rPr lang="en-US" sz="2800" dirty="0" smtClean="0"/>
              <a:t>moments and </a:t>
            </a:r>
            <a:r>
              <a:rPr lang="en-US" sz="2800" dirty="0"/>
              <a:t>then can continue at </a:t>
            </a:r>
            <a:r>
              <a:rPr lang="en-US" sz="2800" dirty="0" smtClean="0"/>
              <a:t>home during </a:t>
            </a:r>
            <a:r>
              <a:rPr lang="en-US" sz="2800" dirty="0"/>
              <a:t>the week ahead.</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12076250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D85BE2D-12E5-46DC-BA14-F0C87F5665D2}"/>
              </a:ext>
            </a:extLst>
          </p:cNvPr>
          <p:cNvSpPr>
            <a:spLocks noGrp="1"/>
          </p:cNvSpPr>
          <p:nvPr>
            <p:ph type="title"/>
          </p:nvPr>
        </p:nvSpPr>
        <p:spPr/>
        <p:txBody>
          <a:bodyPr/>
          <a:lstStyle/>
          <a:p>
            <a:r>
              <a:rPr lang="en-US" b="1" dirty="0" smtClean="0"/>
              <a:t/>
            </a:r>
            <a:br>
              <a:rPr lang="en-US" b="1" dirty="0" smtClean="0"/>
            </a:br>
            <a:r>
              <a:rPr lang="en-US" b="1" dirty="0" smtClean="0"/>
              <a:t>Scripture—John </a:t>
            </a:r>
            <a:r>
              <a:rPr lang="en-US" b="1" dirty="0"/>
              <a:t>6:35-40 </a:t>
            </a:r>
          </a:p>
        </p:txBody>
      </p:sp>
      <p:sp>
        <p:nvSpPr>
          <p:cNvPr id="3" name="Content Placeholder 2">
            <a:extLst>
              <a:ext uri="{FF2B5EF4-FFF2-40B4-BE49-F238E27FC236}">
                <a16:creationId xmlns="" xmlns:a16="http://schemas.microsoft.com/office/drawing/2014/main" id="{69CB7A06-4EE4-4614-9CFF-90BA8B9190B9}"/>
              </a:ext>
            </a:extLst>
          </p:cNvPr>
          <p:cNvSpPr>
            <a:spLocks noGrp="1"/>
          </p:cNvSpPr>
          <p:nvPr>
            <p:ph idx="1"/>
          </p:nvPr>
        </p:nvSpPr>
        <p:spPr>
          <a:xfrm>
            <a:off x="677334" y="1930400"/>
            <a:ext cx="8596668" cy="3880773"/>
          </a:xfrm>
        </p:spPr>
        <p:txBody>
          <a:bodyPr>
            <a:noAutofit/>
          </a:bodyPr>
          <a:lstStyle/>
          <a:p>
            <a:pPr marL="0" indent="0">
              <a:buNone/>
            </a:pPr>
            <a:r>
              <a:rPr lang="en-US" sz="2400" dirty="0"/>
              <a:t>Jesus said to them, “I am the bread of life; whoever comes to me will never hunger, and whoever believes in me will never thirst</a:t>
            </a:r>
            <a:r>
              <a:rPr lang="en-US" sz="2400" dirty="0" smtClean="0"/>
              <a:t>. </a:t>
            </a:r>
            <a:r>
              <a:rPr lang="en-US" sz="2400" dirty="0"/>
              <a:t>But I told you that although you have seen [me], you do not believe. </a:t>
            </a:r>
            <a:r>
              <a:rPr lang="en-US" sz="2400" dirty="0" smtClean="0"/>
              <a:t>Everything </a:t>
            </a:r>
            <a:r>
              <a:rPr lang="en-US" sz="2400" dirty="0"/>
              <a:t>that the Father gives me will come to me, and I will not reject anyone who comes to me, because I came down from heaven not to do my own will but the will of the one who sent me. </a:t>
            </a:r>
            <a:r>
              <a:rPr lang="en-US" sz="2400" dirty="0" smtClean="0"/>
              <a:t>And </a:t>
            </a:r>
            <a:r>
              <a:rPr lang="en-US" sz="2400" dirty="0"/>
              <a:t>this is the will of the one who sent me, that I should not lose anything of what he gave me, but that I should raise it [on] the last day. </a:t>
            </a:r>
            <a:r>
              <a:rPr lang="en-US" sz="2400" dirty="0" smtClean="0"/>
              <a:t>For </a:t>
            </a:r>
            <a:r>
              <a:rPr lang="en-US" sz="2400" dirty="0"/>
              <a:t>this is the will of my Father, that everyone who sees the Son and believes in him may have eternal life, and I shall raise him [on] the last day.”</a:t>
            </a:r>
          </a:p>
          <a:p>
            <a:pPr marL="0" indent="0">
              <a:buNone/>
            </a:pPr>
            <a:endParaRPr lang="en-US" sz="24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6294394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8ADC408-E1C3-4119-8D75-E88C61255C8D}"/>
              </a:ext>
            </a:extLst>
          </p:cNvPr>
          <p:cNvSpPr>
            <a:spLocks noGrp="1"/>
          </p:cNvSpPr>
          <p:nvPr>
            <p:ph type="title"/>
          </p:nvPr>
        </p:nvSpPr>
        <p:spPr/>
        <p:txBody>
          <a:bodyPr/>
          <a:lstStyle/>
          <a:p>
            <a:r>
              <a:rPr lang="en-US" b="1" dirty="0"/>
              <a:t/>
            </a:r>
            <a:br>
              <a:rPr lang="en-US" b="1" dirty="0"/>
            </a:br>
            <a:r>
              <a:rPr lang="en-US" b="1" dirty="0" smtClean="0"/>
              <a:t>Conclusion</a:t>
            </a:r>
            <a:endParaRPr lang="en-US" b="1" dirty="0"/>
          </a:p>
        </p:txBody>
      </p:sp>
      <p:sp>
        <p:nvSpPr>
          <p:cNvPr id="3" name="Content Placeholder 2">
            <a:extLst>
              <a:ext uri="{FF2B5EF4-FFF2-40B4-BE49-F238E27FC236}">
                <a16:creationId xmlns="" xmlns:a16="http://schemas.microsoft.com/office/drawing/2014/main" id="{52329AC9-0708-40D2-A214-C6162262594E}"/>
              </a:ext>
            </a:extLst>
          </p:cNvPr>
          <p:cNvSpPr>
            <a:spLocks noGrp="1"/>
          </p:cNvSpPr>
          <p:nvPr>
            <p:ph idx="1"/>
          </p:nvPr>
        </p:nvSpPr>
        <p:spPr/>
        <p:txBody>
          <a:bodyPr>
            <a:noAutofit/>
          </a:bodyPr>
          <a:lstStyle/>
          <a:p>
            <a:r>
              <a:rPr lang="en-US" sz="2400" dirty="0"/>
              <a:t>Thank you for coming and participating.</a:t>
            </a:r>
          </a:p>
          <a:p>
            <a:r>
              <a:rPr lang="en-US" sz="2400" dirty="0"/>
              <a:t>Please think of bringing a friend along next week.</a:t>
            </a:r>
          </a:p>
          <a:p>
            <a:r>
              <a:rPr lang="en-US" sz="2400" dirty="0"/>
              <a:t>You may bring your Bible next week, although we will be focusing on other themes of discipleship, such as community.</a:t>
            </a:r>
          </a:p>
          <a:p>
            <a:r>
              <a:rPr lang="en-US" sz="2400" dirty="0"/>
              <a:t>We invite you to spend some time in hospitality after our session.</a:t>
            </a:r>
          </a:p>
          <a:p>
            <a:r>
              <a:rPr lang="en-US" sz="2400" dirty="0"/>
              <a:t>Please stand and recite together the Catholic Discipleship prayer and the Lord’s Prayer.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565643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4FE3EE-13F9-42EC-A5DC-C48FF173F07E}"/>
              </a:ext>
            </a:extLst>
          </p:cNvPr>
          <p:cNvSpPr>
            <a:spLocks noGrp="1"/>
          </p:cNvSpPr>
          <p:nvPr>
            <p:ph type="title"/>
          </p:nvPr>
        </p:nvSpPr>
        <p:spPr/>
        <p:txBody>
          <a:bodyPr/>
          <a:lstStyle/>
          <a:p>
            <a:r>
              <a:rPr lang="en-US" b="1" dirty="0" smtClean="0"/>
              <a:t/>
            </a:r>
            <a:br>
              <a:rPr lang="en-US" b="1" dirty="0" smtClean="0"/>
            </a:br>
            <a:r>
              <a:rPr lang="en-US" b="1" dirty="0" smtClean="0"/>
              <a:t>Catholic </a:t>
            </a:r>
            <a:r>
              <a:rPr lang="en-US" b="1" dirty="0"/>
              <a:t>Discipleship Prayer</a:t>
            </a:r>
          </a:p>
        </p:txBody>
      </p:sp>
      <p:sp>
        <p:nvSpPr>
          <p:cNvPr id="3" name="Content Placeholder 2">
            <a:extLst>
              <a:ext uri="{FF2B5EF4-FFF2-40B4-BE49-F238E27FC236}">
                <a16:creationId xmlns="" xmlns:a16="http://schemas.microsoft.com/office/drawing/2014/main" id="{203F6F52-8091-49B3-A2DE-A5509A6551AD}"/>
              </a:ext>
            </a:extLst>
          </p:cNvPr>
          <p:cNvSpPr>
            <a:spLocks noGrp="1"/>
          </p:cNvSpPr>
          <p:nvPr>
            <p:ph idx="1"/>
          </p:nvPr>
        </p:nvSpPr>
        <p:spPr/>
        <p:txBody>
          <a:bodyPr>
            <a:noAutofit/>
          </a:bodyPr>
          <a:lstStyle/>
          <a:p>
            <a:pPr marL="0" indent="0">
              <a:buNone/>
            </a:pPr>
            <a:r>
              <a:rPr lang="en-US" sz="2400" b="1" dirty="0"/>
              <a:t>Lord, God, through our baptisms you have made us disciples, followers of Jesus who attend to his Word, pray and worship in his Spirit, experience love in his community of the Church, and are sent to serve by helping others as he did. </a:t>
            </a:r>
            <a:r>
              <a:rPr lang="en-US" sz="2400" b="1" dirty="0" smtClean="0"/>
              <a:t>Lead </a:t>
            </a:r>
            <a:r>
              <a:rPr lang="en-US" sz="2400" b="1" dirty="0"/>
              <a:t>us, Father, more fully into your Kingdom, which Jesus came to begin and fulfill.  Help us, through his Spirit, to adhere to him and bring his Good News to all we encounter. </a:t>
            </a:r>
            <a:r>
              <a:rPr lang="en-US" sz="2400" b="1" dirty="0" smtClean="0"/>
              <a:t>We </a:t>
            </a:r>
            <a:r>
              <a:rPr lang="en-US" sz="2400" b="1" dirty="0"/>
              <a:t>pray this in his name. </a:t>
            </a:r>
            <a:r>
              <a:rPr lang="en-US" sz="2400" b="1" dirty="0" smtClean="0"/>
              <a:t>Amen</a:t>
            </a:r>
            <a:r>
              <a:rPr lang="en-US" sz="2400" b="1" dirty="0"/>
              <a:t>.</a:t>
            </a:r>
            <a:endParaRPr lang="en-US" sz="2400" dirty="0"/>
          </a:p>
          <a:p>
            <a:pPr marL="0" indent="0">
              <a:buNone/>
            </a:pPr>
            <a:endParaRPr lang="en-US" sz="2400" dirty="0"/>
          </a:p>
          <a:p>
            <a:pPr marL="0" indent="0">
              <a:buNone/>
            </a:pPr>
            <a:r>
              <a:rPr lang="en-US" sz="2400" b="1" i="1" dirty="0"/>
              <a:t>Our </a:t>
            </a:r>
            <a:r>
              <a:rPr lang="en-US" sz="2400" b="1" i="1" dirty="0" smtClean="0"/>
              <a:t>Father... </a:t>
            </a:r>
            <a:endParaRPr lang="en-US" sz="2400" b="1" i="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459877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4ABFD5F-422F-42BB-B973-C48C8FF3BE02}"/>
              </a:ext>
            </a:extLst>
          </p:cNvPr>
          <p:cNvSpPr>
            <a:spLocks noGrp="1"/>
          </p:cNvSpPr>
          <p:nvPr>
            <p:ph type="title"/>
          </p:nvPr>
        </p:nvSpPr>
        <p:spPr/>
        <p:txBody>
          <a:bodyPr/>
          <a:lstStyle/>
          <a:p>
            <a:r>
              <a:rPr lang="en-US" b="1" dirty="0" smtClean="0"/>
              <a:t/>
            </a:r>
            <a:br>
              <a:rPr lang="en-US" b="1" dirty="0" smtClean="0"/>
            </a:br>
            <a:r>
              <a:rPr lang="en-US" b="1" dirty="0" smtClean="0"/>
              <a:t>Opening </a:t>
            </a:r>
            <a:r>
              <a:rPr lang="en-US" b="1" dirty="0"/>
              <a:t>Prayer</a:t>
            </a:r>
          </a:p>
        </p:txBody>
      </p:sp>
      <p:sp>
        <p:nvSpPr>
          <p:cNvPr id="3" name="Content Placeholder 2">
            <a:extLst>
              <a:ext uri="{FF2B5EF4-FFF2-40B4-BE49-F238E27FC236}">
                <a16:creationId xmlns="" xmlns:a16="http://schemas.microsoft.com/office/drawing/2014/main" id="{87C2CC5B-EB82-4CA3-8ED8-B12B94829F1B}"/>
              </a:ext>
            </a:extLst>
          </p:cNvPr>
          <p:cNvSpPr>
            <a:spLocks noGrp="1"/>
          </p:cNvSpPr>
          <p:nvPr>
            <p:ph idx="1"/>
          </p:nvPr>
        </p:nvSpPr>
        <p:spPr/>
        <p:txBody>
          <a:bodyPr>
            <a:noAutofit/>
          </a:bodyPr>
          <a:lstStyle/>
          <a:p>
            <a:pPr marL="0" indent="0">
              <a:buNone/>
            </a:pPr>
            <a:r>
              <a:rPr lang="en-US" sz="2400" b="1" dirty="0"/>
              <a:t>O Holy Spirit of God, take me as your disciple. </a:t>
            </a:r>
            <a:r>
              <a:rPr lang="en-US" sz="2400" b="1" dirty="0" smtClean="0"/>
              <a:t>Guide </a:t>
            </a:r>
            <a:r>
              <a:rPr lang="en-US" sz="2400" b="1" dirty="0"/>
              <a:t>me, illuminate me, sanctify me. </a:t>
            </a:r>
            <a:r>
              <a:rPr lang="en-US" sz="2400" b="1" dirty="0" smtClean="0"/>
              <a:t>Bind </a:t>
            </a:r>
            <a:r>
              <a:rPr lang="en-US" sz="2400" b="1" dirty="0"/>
              <a:t>my hands that they may do no evil. </a:t>
            </a:r>
            <a:r>
              <a:rPr lang="en-US" sz="2400" b="1" dirty="0" smtClean="0"/>
              <a:t>Cover </a:t>
            </a:r>
            <a:r>
              <a:rPr lang="en-US" sz="2400" b="1" dirty="0"/>
              <a:t>my eyes that they may see it no more</a:t>
            </a:r>
            <a:r>
              <a:rPr lang="en-US" sz="2400" b="1" dirty="0" smtClean="0"/>
              <a:t>. </a:t>
            </a:r>
            <a:r>
              <a:rPr lang="en-US" sz="2400" b="1" dirty="0"/>
              <a:t>Sanctify my heart, that evil may not dwell within me. </a:t>
            </a:r>
            <a:r>
              <a:rPr lang="en-US" sz="2400" b="1" dirty="0" smtClean="0"/>
              <a:t>Be </a:t>
            </a:r>
            <a:r>
              <a:rPr lang="en-US" sz="2400" b="1" dirty="0"/>
              <a:t>my guard. </a:t>
            </a:r>
            <a:r>
              <a:rPr lang="en-US" sz="2400" b="1" dirty="0" smtClean="0"/>
              <a:t>Be </a:t>
            </a:r>
            <a:r>
              <a:rPr lang="en-US" sz="2400" b="1" dirty="0"/>
              <a:t>my guide.</a:t>
            </a:r>
            <a:endParaRPr lang="en-US" sz="2400" dirty="0"/>
          </a:p>
          <a:p>
            <a:pPr marL="0" indent="0">
              <a:buNone/>
            </a:pPr>
            <a:r>
              <a:rPr lang="en-US" sz="2400" b="1" dirty="0"/>
              <a:t>Wherever you lead me, I will go. </a:t>
            </a:r>
            <a:r>
              <a:rPr lang="en-US" sz="2400" b="1" dirty="0" smtClean="0"/>
              <a:t>Whatever </a:t>
            </a:r>
            <a:r>
              <a:rPr lang="en-US" sz="2400" b="1" dirty="0"/>
              <a:t>you forbid me, I will renounce.  Whatever you command me, in your strength I will do. </a:t>
            </a:r>
            <a:r>
              <a:rPr lang="en-US" sz="2400" b="1" dirty="0" smtClean="0"/>
              <a:t>Lead </a:t>
            </a:r>
            <a:r>
              <a:rPr lang="en-US" sz="2400" b="1" dirty="0"/>
              <a:t>me, then, to the fullness of your truth. Amen.</a:t>
            </a:r>
            <a:endParaRPr lang="en-US" sz="2400" dirty="0"/>
          </a:p>
          <a:p>
            <a:pPr marL="0" indent="0">
              <a:buNone/>
            </a:pPr>
            <a:endParaRPr lang="en-US" sz="2400" i="1" dirty="0" smtClean="0"/>
          </a:p>
          <a:p>
            <a:pPr marL="0" indent="0">
              <a:buNone/>
            </a:pPr>
            <a:r>
              <a:rPr lang="en-US" sz="2400" i="1" dirty="0" smtClean="0"/>
              <a:t>- Henry </a:t>
            </a:r>
            <a:r>
              <a:rPr lang="en-US" sz="2400" i="1" dirty="0"/>
              <a:t>Edward Cardinal Manning, </a:t>
            </a:r>
            <a:r>
              <a:rPr lang="en-US" sz="2400" i="1" dirty="0" smtClean="0"/>
              <a:t>1809-1892</a:t>
            </a:r>
            <a:endParaRPr lang="en-US" sz="2400" i="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506399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1A9AAA3-CEC6-435C-AFD9-9C1D278EAF1C}"/>
              </a:ext>
            </a:extLst>
          </p:cNvPr>
          <p:cNvSpPr>
            <a:spLocks noGrp="1"/>
          </p:cNvSpPr>
          <p:nvPr>
            <p:ph type="title"/>
          </p:nvPr>
        </p:nvSpPr>
        <p:spPr/>
        <p:txBody>
          <a:bodyPr/>
          <a:lstStyle/>
          <a:p>
            <a:r>
              <a:rPr lang="en-US" b="1" dirty="0" smtClean="0"/>
              <a:t/>
            </a:r>
            <a:br>
              <a:rPr lang="en-US" b="1" dirty="0" smtClean="0"/>
            </a:br>
            <a:r>
              <a:rPr lang="en-US" b="1" dirty="0" smtClean="0"/>
              <a:t>Orientation</a:t>
            </a:r>
            <a:endParaRPr lang="en-US" b="1" dirty="0"/>
          </a:p>
        </p:txBody>
      </p:sp>
      <p:sp>
        <p:nvSpPr>
          <p:cNvPr id="3" name="Content Placeholder 2">
            <a:extLst>
              <a:ext uri="{FF2B5EF4-FFF2-40B4-BE49-F238E27FC236}">
                <a16:creationId xmlns="" xmlns:a16="http://schemas.microsoft.com/office/drawing/2014/main" id="{84AFBEC1-F372-4E47-9037-DF88ECA3CB44}"/>
              </a:ext>
            </a:extLst>
          </p:cNvPr>
          <p:cNvSpPr>
            <a:spLocks noGrp="1"/>
          </p:cNvSpPr>
          <p:nvPr>
            <p:ph idx="1"/>
          </p:nvPr>
        </p:nvSpPr>
        <p:spPr/>
        <p:txBody>
          <a:bodyPr>
            <a:normAutofit/>
          </a:bodyPr>
          <a:lstStyle/>
          <a:p>
            <a:r>
              <a:rPr lang="en-US" sz="2400" dirty="0"/>
              <a:t>The twelve units of </a:t>
            </a:r>
            <a:r>
              <a:rPr lang="en-US" sz="2400" i="1" dirty="0"/>
              <a:t>Catholic Discipleship </a:t>
            </a:r>
            <a:r>
              <a:rPr lang="en-US" sz="2400" dirty="0"/>
              <a:t>are helping us explore dimensions of what it means to be a missionary disciple in the Church today.</a:t>
            </a:r>
          </a:p>
          <a:p>
            <a:pPr lvl="0"/>
            <a:r>
              <a:rPr lang="en-US" sz="2400" dirty="0"/>
              <a:t>Each unit has an essay section, a spiritual exercise section, and a Scripture passage with reflection questions.</a:t>
            </a:r>
          </a:p>
          <a:p>
            <a:r>
              <a:rPr lang="en-US" sz="2400" dirty="0"/>
              <a:t>Please read the essay section before each meeting.</a:t>
            </a:r>
          </a:p>
          <a:p>
            <a:r>
              <a:rPr lang="en-US" sz="2400" dirty="0"/>
              <a:t>We will do the spiritual exercises together.</a:t>
            </a:r>
          </a:p>
          <a:p>
            <a:r>
              <a:rPr lang="en-US" sz="2400" dirty="0"/>
              <a:t>We will use the Scripture as part of our prayer.</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102846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EBD68D4-9349-4D0A-9064-2BF7FCBF9441}"/>
              </a:ext>
            </a:extLst>
          </p:cNvPr>
          <p:cNvSpPr>
            <a:spLocks noGrp="1"/>
          </p:cNvSpPr>
          <p:nvPr>
            <p:ph type="title"/>
          </p:nvPr>
        </p:nvSpPr>
        <p:spPr/>
        <p:txBody>
          <a:bodyPr/>
          <a:lstStyle/>
          <a:p>
            <a:r>
              <a:rPr lang="en-US" b="1" dirty="0"/>
              <a:t/>
            </a:r>
            <a:br>
              <a:rPr lang="en-US" b="1" dirty="0"/>
            </a:br>
            <a:r>
              <a:rPr lang="en-US" b="1" dirty="0" smtClean="0"/>
              <a:t>Objectives</a:t>
            </a:r>
            <a:endParaRPr lang="en-US" b="1" dirty="0"/>
          </a:p>
        </p:txBody>
      </p:sp>
      <p:sp>
        <p:nvSpPr>
          <p:cNvPr id="3" name="Content Placeholder 2">
            <a:extLst>
              <a:ext uri="{FF2B5EF4-FFF2-40B4-BE49-F238E27FC236}">
                <a16:creationId xmlns="" xmlns:a16="http://schemas.microsoft.com/office/drawing/2014/main" id="{3E7A52CE-FC26-48F7-AE4B-8670E4FAC108}"/>
              </a:ext>
            </a:extLst>
          </p:cNvPr>
          <p:cNvSpPr>
            <a:spLocks noGrp="1"/>
          </p:cNvSpPr>
          <p:nvPr>
            <p:ph idx="1"/>
          </p:nvPr>
        </p:nvSpPr>
        <p:spPr>
          <a:xfrm>
            <a:off x="677334" y="2160589"/>
            <a:ext cx="7135577" cy="3880773"/>
          </a:xfrm>
        </p:spPr>
        <p:txBody>
          <a:bodyPr>
            <a:noAutofit/>
          </a:bodyPr>
          <a:lstStyle/>
          <a:p>
            <a:r>
              <a:rPr lang="en-US" sz="2400" dirty="0"/>
              <a:t>To understand the Mass as an expression of relationship with God and discipleship</a:t>
            </a:r>
          </a:p>
          <a:p>
            <a:r>
              <a:rPr lang="en-US" sz="2400" dirty="0"/>
              <a:t>To review our understanding of sacraments</a:t>
            </a:r>
          </a:p>
          <a:p>
            <a:r>
              <a:rPr lang="en-US" sz="2400" dirty="0"/>
              <a:t>To think about the role of conversion in worship and how conversion relates to each sacrament</a:t>
            </a:r>
          </a:p>
          <a:p>
            <a:r>
              <a:rPr lang="en-US" sz="2400" dirty="0"/>
              <a:t>To explore the Mass from the point of view of conversion, commitment, and discipleship</a:t>
            </a:r>
          </a:p>
          <a:p>
            <a:r>
              <a:rPr lang="en-US" sz="2400" dirty="0"/>
              <a:t>To see the importance of “sacred space” in our Catholic lives</a:t>
            </a:r>
          </a:p>
          <a:p>
            <a:endParaRPr lang="en-US" sz="24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524853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4D31984-5EFA-419C-B4CC-51221426FB3D}"/>
              </a:ext>
            </a:extLst>
          </p:cNvPr>
          <p:cNvSpPr>
            <a:spLocks noGrp="1"/>
          </p:cNvSpPr>
          <p:nvPr>
            <p:ph type="title"/>
          </p:nvPr>
        </p:nvSpPr>
        <p:spPr/>
        <p:txBody>
          <a:bodyPr/>
          <a:lstStyle/>
          <a:p>
            <a:r>
              <a:rPr lang="en-US" b="1" dirty="0" smtClean="0"/>
              <a:t/>
            </a:r>
            <a:br>
              <a:rPr lang="en-US" b="1" dirty="0" smtClean="0"/>
            </a:br>
            <a:r>
              <a:rPr lang="en-US" b="1" dirty="0" smtClean="0"/>
              <a:t>Sacraments</a:t>
            </a:r>
            <a:endParaRPr lang="en-US" b="1" dirty="0"/>
          </a:p>
        </p:txBody>
      </p:sp>
      <p:sp>
        <p:nvSpPr>
          <p:cNvPr id="3" name="Content Placeholder 2">
            <a:extLst>
              <a:ext uri="{FF2B5EF4-FFF2-40B4-BE49-F238E27FC236}">
                <a16:creationId xmlns="" xmlns:a16="http://schemas.microsoft.com/office/drawing/2014/main" id="{6097ECDD-CC52-4566-AEA2-ACFD8E99E5CC}"/>
              </a:ext>
            </a:extLst>
          </p:cNvPr>
          <p:cNvSpPr>
            <a:spLocks noGrp="1"/>
          </p:cNvSpPr>
          <p:nvPr>
            <p:ph idx="1"/>
          </p:nvPr>
        </p:nvSpPr>
        <p:spPr>
          <a:xfrm>
            <a:off x="677334" y="2160589"/>
            <a:ext cx="8455091" cy="4251786"/>
          </a:xfrm>
        </p:spPr>
        <p:txBody>
          <a:bodyPr>
            <a:noAutofit/>
          </a:bodyPr>
          <a:lstStyle/>
          <a:p>
            <a:pPr marL="0" indent="0">
              <a:buNone/>
            </a:pPr>
            <a:r>
              <a:rPr lang="en-US" sz="2400" b="1" dirty="0">
                <a:solidFill>
                  <a:srgbClr val="6C79BA"/>
                </a:solidFill>
              </a:rPr>
              <a:t>Baltimore Catechism</a:t>
            </a:r>
            <a:r>
              <a:rPr lang="en-US" sz="2400" dirty="0"/>
              <a:t>: What is a Sacrament? </a:t>
            </a:r>
            <a:r>
              <a:rPr lang="en-US" sz="2400" dirty="0" smtClean="0"/>
              <a:t>Answer</a:t>
            </a:r>
            <a:r>
              <a:rPr lang="en-US" sz="2400" dirty="0"/>
              <a:t>: A Sacrament is an outward sign instituted by Christ to give grace.</a:t>
            </a:r>
          </a:p>
          <a:p>
            <a:pPr marL="0" indent="0">
              <a:buNone/>
            </a:pPr>
            <a:endParaRPr lang="en-US" sz="2400" dirty="0"/>
          </a:p>
          <a:p>
            <a:pPr marL="0" indent="0">
              <a:buNone/>
            </a:pPr>
            <a:r>
              <a:rPr lang="en-US" sz="2400" b="1" dirty="0">
                <a:solidFill>
                  <a:srgbClr val="6C79BA"/>
                </a:solidFill>
              </a:rPr>
              <a:t>Catechism of Catholic Church</a:t>
            </a:r>
            <a:r>
              <a:rPr lang="en-US" sz="2400" dirty="0"/>
              <a:t>: The sacraments are efficacious signs of grace, instituted by Christ and entrusted to the Church, by which divine life is dispensed to us. </a:t>
            </a:r>
            <a:r>
              <a:rPr lang="en-US" sz="2400" dirty="0" smtClean="0"/>
              <a:t>The </a:t>
            </a:r>
            <a:r>
              <a:rPr lang="en-US" sz="2400" dirty="0"/>
              <a:t>Church celebrates the sacraments as a priestly community structured by the baptismal priesthood and the priesthood of ordained ministers (#1131-1132).</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4091061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0DF8331-2B17-49AE-B968-DC07B90F5E65}"/>
              </a:ext>
            </a:extLst>
          </p:cNvPr>
          <p:cNvSpPr>
            <a:spLocks noGrp="1"/>
          </p:cNvSpPr>
          <p:nvPr>
            <p:ph type="title"/>
          </p:nvPr>
        </p:nvSpPr>
        <p:spPr/>
        <p:txBody>
          <a:bodyPr/>
          <a:lstStyle/>
          <a:p>
            <a:r>
              <a:rPr lang="en-US" b="1" dirty="0" smtClean="0"/>
              <a:t/>
            </a:r>
            <a:br>
              <a:rPr lang="en-US" b="1" dirty="0" smtClean="0"/>
            </a:br>
            <a:r>
              <a:rPr lang="en-US" b="1" dirty="0" smtClean="0"/>
              <a:t>Sacraments</a:t>
            </a:r>
            <a:endParaRPr lang="en-US" b="1" dirty="0"/>
          </a:p>
        </p:txBody>
      </p:sp>
      <p:sp>
        <p:nvSpPr>
          <p:cNvPr id="3" name="Content Placeholder 2">
            <a:extLst>
              <a:ext uri="{FF2B5EF4-FFF2-40B4-BE49-F238E27FC236}">
                <a16:creationId xmlns="" xmlns:a16="http://schemas.microsoft.com/office/drawing/2014/main" id="{FE13D24B-9A45-4C79-A26F-21491E0957D8}"/>
              </a:ext>
            </a:extLst>
          </p:cNvPr>
          <p:cNvSpPr>
            <a:spLocks noGrp="1"/>
          </p:cNvSpPr>
          <p:nvPr>
            <p:ph idx="1"/>
          </p:nvPr>
        </p:nvSpPr>
        <p:spPr>
          <a:xfrm>
            <a:off x="677334" y="2160589"/>
            <a:ext cx="8732884" cy="3880773"/>
          </a:xfrm>
        </p:spPr>
        <p:txBody>
          <a:bodyPr>
            <a:normAutofit/>
          </a:bodyPr>
          <a:lstStyle/>
          <a:p>
            <a:pPr marL="0" indent="0" algn="ctr">
              <a:spcBef>
                <a:spcPts val="600"/>
              </a:spcBef>
              <a:buNone/>
            </a:pPr>
            <a:r>
              <a:rPr lang="en-US" sz="2400" dirty="0"/>
              <a:t>All sacraments are acts of worship in which</a:t>
            </a:r>
            <a:br>
              <a:rPr lang="en-US" sz="2400" dirty="0"/>
            </a:br>
            <a:r>
              <a:rPr lang="en-US" sz="2400" dirty="0"/>
              <a:t>the Church, in solemn prayer, celebrates the Paschal Mystery.</a:t>
            </a:r>
            <a:br>
              <a:rPr lang="en-US" sz="2400" dirty="0"/>
            </a:br>
            <a:r>
              <a:rPr lang="en-US" sz="2400" dirty="0"/>
              <a:t/>
            </a:r>
            <a:br>
              <a:rPr lang="en-US" sz="2400" dirty="0"/>
            </a:br>
            <a:r>
              <a:rPr lang="en-US" sz="2400" dirty="0"/>
              <a:t>Receiving a sacrament means that the death and</a:t>
            </a:r>
            <a:br>
              <a:rPr lang="en-US" sz="2400" dirty="0"/>
            </a:br>
            <a:r>
              <a:rPr lang="en-US" sz="2400" dirty="0"/>
              <a:t>resurrection of Jesus become active in our lives</a:t>
            </a:r>
            <a:br>
              <a:rPr lang="en-US" sz="2400" dirty="0"/>
            </a:br>
            <a:r>
              <a:rPr lang="en-US" sz="2400" dirty="0"/>
              <a:t>because of the prayer of the Church in the Holy Spirit. </a:t>
            </a:r>
          </a:p>
          <a:p>
            <a:pPr marL="0" indent="0" algn="ctr">
              <a:spcBef>
                <a:spcPts val="600"/>
              </a:spcBef>
              <a:buNone/>
            </a:pPr>
            <a:endParaRPr lang="en-US" sz="2400" dirty="0"/>
          </a:p>
          <a:p>
            <a:pPr marL="0" indent="0" algn="ctr">
              <a:spcBef>
                <a:spcPts val="600"/>
              </a:spcBef>
              <a:buNone/>
            </a:pPr>
            <a:r>
              <a:rPr lang="en-US" sz="2400" dirty="0"/>
              <a:t>All sacraments involve community.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741488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C94AB9A-5D59-4DA7-B4B8-8319143BBCAE}"/>
              </a:ext>
            </a:extLst>
          </p:cNvPr>
          <p:cNvSpPr>
            <a:spLocks noGrp="1"/>
          </p:cNvSpPr>
          <p:nvPr>
            <p:ph type="title"/>
          </p:nvPr>
        </p:nvSpPr>
        <p:spPr/>
        <p:txBody>
          <a:bodyPr/>
          <a:lstStyle/>
          <a:p>
            <a:r>
              <a:rPr lang="en-US" b="1" dirty="0" smtClean="0"/>
              <a:t/>
            </a:r>
            <a:br>
              <a:rPr lang="en-US" b="1" dirty="0" smtClean="0"/>
            </a:br>
            <a:r>
              <a:rPr lang="en-US" b="1" dirty="0" smtClean="0"/>
              <a:t>Sacred </a:t>
            </a:r>
            <a:r>
              <a:rPr lang="en-US" b="1" dirty="0"/>
              <a:t>Space </a:t>
            </a:r>
          </a:p>
        </p:txBody>
      </p:sp>
      <p:sp>
        <p:nvSpPr>
          <p:cNvPr id="3" name="Content Placeholder 2">
            <a:extLst>
              <a:ext uri="{FF2B5EF4-FFF2-40B4-BE49-F238E27FC236}">
                <a16:creationId xmlns="" xmlns:a16="http://schemas.microsoft.com/office/drawing/2014/main" id="{D097D329-85AB-4D35-84E0-404294FDE438}"/>
              </a:ext>
            </a:extLst>
          </p:cNvPr>
          <p:cNvSpPr>
            <a:spLocks noGrp="1"/>
          </p:cNvSpPr>
          <p:nvPr>
            <p:ph idx="1"/>
          </p:nvPr>
        </p:nvSpPr>
        <p:spPr/>
        <p:txBody>
          <a:bodyPr>
            <a:normAutofit/>
          </a:bodyPr>
          <a:lstStyle/>
          <a:p>
            <a:pPr marL="0" indent="0">
              <a:buNone/>
            </a:pPr>
            <a:r>
              <a:rPr lang="en-US" sz="2400" dirty="0"/>
              <a:t>We come together to create a space for our faith, to be strengthened because of the experience of the presence of Christ, in his Spirit, and the presence of our brothers and sisters. </a:t>
            </a:r>
            <a:r>
              <a:rPr lang="en-US" sz="2400" dirty="0" smtClean="0"/>
              <a:t>In </a:t>
            </a:r>
            <a:r>
              <a:rPr lang="en-US" sz="2400" dirty="0"/>
              <a:t>this space we sense not only what God continues to do in our individual lives; more importantly, we sense what God is doing in the world and in the community of faith which God gathers in grace. </a:t>
            </a:r>
            <a:r>
              <a:rPr lang="en-US" sz="2400" dirty="0" smtClean="0"/>
              <a:t>Our </a:t>
            </a:r>
            <a:r>
              <a:rPr lang="en-US" sz="2400" dirty="0"/>
              <a:t>hymns allow us to feel the force of the community whose lives now spill out in song</a:t>
            </a:r>
            <a:r>
              <a:rPr lang="en-US" sz="2400" dirty="0" smtClean="0"/>
              <a:t>. </a:t>
            </a:r>
            <a:r>
              <a:rPr lang="en-US" sz="2400" dirty="0"/>
              <a:t>Our quiet allows us to perceive the subtly powerful work of God in all our lives (p. 61).</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835359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52252B3-6CA0-4A1E-95F0-D55B92C305B2}"/>
              </a:ext>
            </a:extLst>
          </p:cNvPr>
          <p:cNvSpPr>
            <a:spLocks noGrp="1"/>
          </p:cNvSpPr>
          <p:nvPr>
            <p:ph type="title"/>
          </p:nvPr>
        </p:nvSpPr>
        <p:spPr/>
        <p:txBody>
          <a:bodyPr/>
          <a:lstStyle/>
          <a:p>
            <a:r>
              <a:rPr lang="en-US" b="1" dirty="0" smtClean="0"/>
              <a:t/>
            </a:r>
            <a:br>
              <a:rPr lang="en-US" b="1" dirty="0" smtClean="0"/>
            </a:br>
            <a:r>
              <a:rPr lang="en-US" b="1" dirty="0" smtClean="0"/>
              <a:t>Sacrament </a:t>
            </a:r>
            <a:r>
              <a:rPr lang="en-US" b="1" dirty="0"/>
              <a:t>and Conversion</a:t>
            </a:r>
          </a:p>
        </p:txBody>
      </p:sp>
      <p:sp>
        <p:nvSpPr>
          <p:cNvPr id="3" name="Content Placeholder 2">
            <a:extLst>
              <a:ext uri="{FF2B5EF4-FFF2-40B4-BE49-F238E27FC236}">
                <a16:creationId xmlns="" xmlns:a16="http://schemas.microsoft.com/office/drawing/2014/main" id="{8F89A675-B3CF-4176-8588-13054D9A5DAE}"/>
              </a:ext>
            </a:extLst>
          </p:cNvPr>
          <p:cNvSpPr>
            <a:spLocks noGrp="1"/>
          </p:cNvSpPr>
          <p:nvPr>
            <p:ph idx="1"/>
          </p:nvPr>
        </p:nvSpPr>
        <p:spPr>
          <a:xfrm>
            <a:off x="677333" y="2160589"/>
            <a:ext cx="8790757" cy="3880773"/>
          </a:xfrm>
        </p:spPr>
        <p:txBody>
          <a:bodyPr>
            <a:noAutofit/>
          </a:bodyPr>
          <a:lstStyle/>
          <a:p>
            <a:r>
              <a:rPr lang="en-US" sz="2400" dirty="0"/>
              <a:t>Every sacrament involves proclamation of the Word of God.</a:t>
            </a:r>
          </a:p>
          <a:p>
            <a:r>
              <a:rPr lang="en-US" sz="2400" dirty="0"/>
              <a:t>Every proclamation of the Word of God is a call to conversion.</a:t>
            </a:r>
          </a:p>
          <a:p>
            <a:r>
              <a:rPr lang="en-US" sz="2400" dirty="0"/>
              <a:t>Every sacrament is, then, a re-affirmation of our experience of conversion and our response to the Word. </a:t>
            </a:r>
          </a:p>
          <a:p>
            <a:r>
              <a:rPr lang="en-US" sz="2400" dirty="0"/>
              <a:t>As we experience conversion once again, the Paschal Mystery is renewed in us. </a:t>
            </a:r>
            <a:r>
              <a:rPr lang="en-US" sz="2400" dirty="0" smtClean="0"/>
              <a:t>That </a:t>
            </a:r>
            <a:r>
              <a:rPr lang="en-US" sz="2400" dirty="0"/>
              <a:t>is, we die personally (to sin, egoism, greed, power, using others) and we are renewed personally (to live Christ’s life more fully) because of the work of the Spirit inside us.</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928472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C248D67-5A18-4C19-BE1C-49BB55319C92}"/>
              </a:ext>
            </a:extLst>
          </p:cNvPr>
          <p:cNvSpPr>
            <a:spLocks noGrp="1"/>
          </p:cNvSpPr>
          <p:nvPr>
            <p:ph type="title"/>
          </p:nvPr>
        </p:nvSpPr>
        <p:spPr/>
        <p:txBody>
          <a:bodyPr/>
          <a:lstStyle/>
          <a:p>
            <a:r>
              <a:rPr lang="en-US" b="1" dirty="0"/>
              <a:t>Sacraments and Conversion</a:t>
            </a:r>
          </a:p>
        </p:txBody>
      </p:sp>
      <p:graphicFrame>
        <p:nvGraphicFramePr>
          <p:cNvPr id="4" name="Content Placeholder 3">
            <a:extLst>
              <a:ext uri="{FF2B5EF4-FFF2-40B4-BE49-F238E27FC236}">
                <a16:creationId xmlns="" xmlns:a16="http://schemas.microsoft.com/office/drawing/2014/main" id="{6AB13485-B796-4CF8-A6D1-BF560FF8E027}"/>
              </a:ext>
            </a:extLst>
          </p:cNvPr>
          <p:cNvGraphicFramePr>
            <a:graphicFrameLocks noGrp="1"/>
          </p:cNvGraphicFramePr>
          <p:nvPr>
            <p:ph idx="1"/>
            <p:extLst>
              <p:ext uri="{D42A27DB-BD31-4B8C-83A1-F6EECF244321}">
                <p14:modId xmlns:p14="http://schemas.microsoft.com/office/powerpoint/2010/main" val="847917987"/>
              </p:ext>
            </p:extLst>
          </p:nvPr>
        </p:nvGraphicFramePr>
        <p:xfrm>
          <a:off x="698240" y="1480392"/>
          <a:ext cx="7311441" cy="4851400"/>
        </p:xfrm>
        <a:graphic>
          <a:graphicData uri="http://schemas.openxmlformats.org/drawingml/2006/table">
            <a:tbl>
              <a:tblPr firstRow="1" bandRow="1">
                <a:tableStyleId>{5C22544A-7EE6-4342-B048-85BDC9FD1C3A}</a:tableStyleId>
              </a:tblPr>
              <a:tblGrid>
                <a:gridCol w="2141964">
                  <a:extLst>
                    <a:ext uri="{9D8B030D-6E8A-4147-A177-3AD203B41FA5}">
                      <a16:colId xmlns="" xmlns:a16="http://schemas.microsoft.com/office/drawing/2014/main" val="1324619811"/>
                    </a:ext>
                  </a:extLst>
                </a:gridCol>
                <a:gridCol w="5169477">
                  <a:extLst>
                    <a:ext uri="{9D8B030D-6E8A-4147-A177-3AD203B41FA5}">
                      <a16:colId xmlns="" xmlns:a16="http://schemas.microsoft.com/office/drawing/2014/main" val="3564771853"/>
                    </a:ext>
                  </a:extLst>
                </a:gridCol>
              </a:tblGrid>
              <a:tr h="370840">
                <a:tc>
                  <a:txBody>
                    <a:bodyPr/>
                    <a:lstStyle/>
                    <a:p>
                      <a:r>
                        <a:rPr lang="en-US" dirty="0"/>
                        <a:t>Sacrament</a:t>
                      </a:r>
                    </a:p>
                  </a:txBody>
                  <a:tcPr/>
                </a:tc>
                <a:tc>
                  <a:txBody>
                    <a:bodyPr/>
                    <a:lstStyle/>
                    <a:p>
                      <a:r>
                        <a:rPr lang="en-US" dirty="0"/>
                        <a:t>How is conversion happening?</a:t>
                      </a:r>
                    </a:p>
                  </a:txBody>
                  <a:tcPr/>
                </a:tc>
                <a:extLst>
                  <a:ext uri="{0D108BD9-81ED-4DB2-BD59-A6C34878D82A}">
                    <a16:rowId xmlns="" xmlns:a16="http://schemas.microsoft.com/office/drawing/2014/main" val="3696563469"/>
                  </a:ext>
                </a:extLst>
              </a:tr>
              <a:tr h="370840">
                <a:tc>
                  <a:txBody>
                    <a:bodyPr/>
                    <a:lstStyle/>
                    <a:p>
                      <a:r>
                        <a:rPr lang="en-US" dirty="0"/>
                        <a:t>Baptism</a:t>
                      </a:r>
                    </a:p>
                    <a:p>
                      <a:endParaRPr lang="en-US" dirty="0"/>
                    </a:p>
                  </a:txBody>
                  <a:tcPr/>
                </a:tc>
                <a:tc>
                  <a:txBody>
                    <a:bodyPr/>
                    <a:lstStyle/>
                    <a:p>
                      <a:endParaRPr lang="en-US"/>
                    </a:p>
                  </a:txBody>
                  <a:tcPr/>
                </a:tc>
                <a:extLst>
                  <a:ext uri="{0D108BD9-81ED-4DB2-BD59-A6C34878D82A}">
                    <a16:rowId xmlns="" xmlns:a16="http://schemas.microsoft.com/office/drawing/2014/main" val="3210305712"/>
                  </a:ext>
                </a:extLst>
              </a:tr>
              <a:tr h="370840">
                <a:tc>
                  <a:txBody>
                    <a:bodyPr/>
                    <a:lstStyle/>
                    <a:p>
                      <a:r>
                        <a:rPr lang="en-US" dirty="0"/>
                        <a:t>Confirmation</a:t>
                      </a:r>
                    </a:p>
                    <a:p>
                      <a:endParaRPr lang="en-US" dirty="0"/>
                    </a:p>
                  </a:txBody>
                  <a:tcPr/>
                </a:tc>
                <a:tc>
                  <a:txBody>
                    <a:bodyPr/>
                    <a:lstStyle/>
                    <a:p>
                      <a:endParaRPr lang="en-US"/>
                    </a:p>
                  </a:txBody>
                  <a:tcPr/>
                </a:tc>
                <a:extLst>
                  <a:ext uri="{0D108BD9-81ED-4DB2-BD59-A6C34878D82A}">
                    <a16:rowId xmlns="" xmlns:a16="http://schemas.microsoft.com/office/drawing/2014/main" val="408743503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Reconciliation</a:t>
                      </a:r>
                    </a:p>
                    <a:p>
                      <a:endParaRPr lang="en-US" dirty="0"/>
                    </a:p>
                  </a:txBody>
                  <a:tcPr/>
                </a:tc>
                <a:tc>
                  <a:txBody>
                    <a:bodyPr/>
                    <a:lstStyle/>
                    <a:p>
                      <a:endParaRPr lang="en-US"/>
                    </a:p>
                  </a:txBody>
                  <a:tcPr/>
                </a:tc>
                <a:extLst>
                  <a:ext uri="{0D108BD9-81ED-4DB2-BD59-A6C34878D82A}">
                    <a16:rowId xmlns="" xmlns:a16="http://schemas.microsoft.com/office/drawing/2014/main" val="117164156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Anointing</a:t>
                      </a:r>
                    </a:p>
                    <a:p>
                      <a:endParaRPr lang="en-US" dirty="0"/>
                    </a:p>
                  </a:txBody>
                  <a:tcPr/>
                </a:tc>
                <a:tc>
                  <a:txBody>
                    <a:bodyPr/>
                    <a:lstStyle/>
                    <a:p>
                      <a:endParaRPr lang="en-US"/>
                    </a:p>
                  </a:txBody>
                  <a:tcPr/>
                </a:tc>
                <a:extLst>
                  <a:ext uri="{0D108BD9-81ED-4DB2-BD59-A6C34878D82A}">
                    <a16:rowId xmlns="" xmlns:a16="http://schemas.microsoft.com/office/drawing/2014/main" val="423232458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Marriage</a:t>
                      </a:r>
                    </a:p>
                    <a:p>
                      <a:endParaRPr lang="en-US" dirty="0"/>
                    </a:p>
                  </a:txBody>
                  <a:tcPr/>
                </a:tc>
                <a:tc>
                  <a:txBody>
                    <a:bodyPr/>
                    <a:lstStyle/>
                    <a:p>
                      <a:endParaRPr lang="en-US" dirty="0"/>
                    </a:p>
                  </a:txBody>
                  <a:tcPr/>
                </a:tc>
                <a:extLst>
                  <a:ext uri="{0D108BD9-81ED-4DB2-BD59-A6C34878D82A}">
                    <a16:rowId xmlns="" xmlns:a16="http://schemas.microsoft.com/office/drawing/2014/main" val="267901017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Holy Orders</a:t>
                      </a:r>
                    </a:p>
                    <a:p>
                      <a:endParaRPr lang="en-US" dirty="0"/>
                    </a:p>
                  </a:txBody>
                  <a:tcPr/>
                </a:tc>
                <a:tc>
                  <a:txBody>
                    <a:bodyPr/>
                    <a:lstStyle/>
                    <a:p>
                      <a:endParaRPr lang="en-US"/>
                    </a:p>
                  </a:txBody>
                  <a:tcPr/>
                </a:tc>
                <a:extLst>
                  <a:ext uri="{0D108BD9-81ED-4DB2-BD59-A6C34878D82A}">
                    <a16:rowId xmlns="" xmlns:a16="http://schemas.microsoft.com/office/drawing/2014/main" val="402074299"/>
                  </a:ext>
                </a:extLst>
              </a:tr>
              <a:tr h="370840">
                <a:tc>
                  <a:txBody>
                    <a:bodyPr/>
                    <a:lstStyle/>
                    <a:p>
                      <a:r>
                        <a:rPr lang="en-US" dirty="0"/>
                        <a:t> Eucharist </a:t>
                      </a:r>
                    </a:p>
                    <a:p>
                      <a:endParaRPr lang="en-US" dirty="0"/>
                    </a:p>
                  </a:txBody>
                  <a:tcPr/>
                </a:tc>
                <a:tc>
                  <a:txBody>
                    <a:bodyPr/>
                    <a:lstStyle/>
                    <a:p>
                      <a:endParaRPr lang="en-US" dirty="0"/>
                    </a:p>
                  </a:txBody>
                  <a:tcPr/>
                </a:tc>
                <a:extLst>
                  <a:ext uri="{0D108BD9-81ED-4DB2-BD59-A6C34878D82A}">
                    <a16:rowId xmlns="" xmlns:a16="http://schemas.microsoft.com/office/drawing/2014/main" val="1066310685"/>
                  </a:ext>
                </a:extLst>
              </a:tr>
            </a:tbl>
          </a:graphicData>
        </a:graphic>
      </p:graphicFrame>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1848438716"/>
      </p:ext>
    </p:extLst>
  </p:cSld>
  <p:clrMapOvr>
    <a:masterClrMapping/>
  </p:clrMapOvr>
</p:sld>
</file>

<file path=ppt/theme/theme1.xml><?xml version="1.0" encoding="utf-8"?>
<a:theme xmlns:a="http://schemas.openxmlformats.org/drawingml/2006/main" name="Facet">
  <a:themeElements>
    <a:clrScheme name="Custom 32">
      <a:dk1>
        <a:sysClr val="windowText" lastClr="000000"/>
      </a:dk1>
      <a:lt1>
        <a:sysClr val="window" lastClr="FFFFFF"/>
      </a:lt1>
      <a:dk2>
        <a:srgbClr val="242852"/>
      </a:dk2>
      <a:lt2>
        <a:srgbClr val="ACCBF9"/>
      </a:lt2>
      <a:accent1>
        <a:srgbClr val="4A66AC"/>
      </a:accent1>
      <a:accent2>
        <a:srgbClr val="4861AD"/>
      </a:accent2>
      <a:accent3>
        <a:srgbClr val="4861AD"/>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272</TotalTime>
  <Words>1893</Words>
  <Application>Microsoft Office PowerPoint</Application>
  <PresentationFormat>Widescreen</PresentationFormat>
  <Paragraphs>103</Paragraphs>
  <Slides>16</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Trebuchet MS</vt:lpstr>
      <vt:lpstr>Wingdings 3</vt:lpstr>
      <vt:lpstr>Facet</vt:lpstr>
      <vt:lpstr>Catholic Discipleship</vt:lpstr>
      <vt:lpstr> Opening Prayer</vt:lpstr>
      <vt:lpstr> Orientation</vt:lpstr>
      <vt:lpstr> Objectives</vt:lpstr>
      <vt:lpstr> Sacraments</vt:lpstr>
      <vt:lpstr> Sacraments</vt:lpstr>
      <vt:lpstr> Sacred Space </vt:lpstr>
      <vt:lpstr> Sacrament and Conversion</vt:lpstr>
      <vt:lpstr>Sacraments and Conversion</vt:lpstr>
      <vt:lpstr> The Mass as Experience of Conversion</vt:lpstr>
      <vt:lpstr> Liturgical Prayer: The Mass</vt:lpstr>
      <vt:lpstr> God’s Space</vt:lpstr>
      <vt:lpstr> Spiritual Exercise (p. 66)</vt:lpstr>
      <vt:lpstr> Scripture—John 6:35-40 </vt:lpstr>
      <vt:lpstr> Conclusion</vt:lpstr>
      <vt:lpstr> Catholic Discipleship Prayer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Catholic Discipleship</dc:title>
  <dc:creator>Frank Desiano</dc:creator>
  <cp:lastModifiedBy>Emily Smith</cp:lastModifiedBy>
  <cp:revision>26</cp:revision>
  <dcterms:created xsi:type="dcterms:W3CDTF">2018-10-03T18:05:12Z</dcterms:created>
  <dcterms:modified xsi:type="dcterms:W3CDTF">2018-11-05T18:22:48Z</dcterms:modified>
</cp:coreProperties>
</file>