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6"/>
  </p:notesMasterIdLst>
  <p:sldIdLst>
    <p:sldId id="256" r:id="rId2"/>
    <p:sldId id="282" r:id="rId3"/>
    <p:sldId id="259" r:id="rId4"/>
    <p:sldId id="281" r:id="rId5"/>
    <p:sldId id="273" r:id="rId6"/>
    <p:sldId id="274" r:id="rId7"/>
    <p:sldId id="275" r:id="rId8"/>
    <p:sldId id="276" r:id="rId9"/>
    <p:sldId id="277" r:id="rId10"/>
    <p:sldId id="278" r:id="rId11"/>
    <p:sldId id="279" r:id="rId12"/>
    <p:sldId id="280" r:id="rId13"/>
    <p:sldId id="271" r:id="rId14"/>
    <p:sldId id="28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D6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3" d="100"/>
          <a:sy n="83" d="100"/>
        </p:scale>
        <p:origin x="126" y="11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96C54B-DB0D-4CD4-A7DD-C49BC7391F1B}"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3B950042-A17A-4309-A3FA-AA5342ADD128}">
      <dgm:prSet phldrT="[Text]"/>
      <dgm:spPr/>
      <dgm:t>
        <a:bodyPr/>
        <a:lstStyle/>
        <a:p>
          <a:r>
            <a:rPr lang="en-US" b="1" dirty="0">
              <a:solidFill>
                <a:srgbClr val="D6D6EB"/>
              </a:solidFill>
            </a:rPr>
            <a:t>Scripture</a:t>
          </a:r>
        </a:p>
        <a:p>
          <a:r>
            <a:rPr lang="en-US" dirty="0"/>
            <a:t>God’s Word</a:t>
          </a:r>
        </a:p>
        <a:p>
          <a:r>
            <a:rPr lang="en-US" dirty="0"/>
            <a:t>Our Response</a:t>
          </a:r>
        </a:p>
      </dgm:t>
    </dgm:pt>
    <dgm:pt modelId="{7E619A43-21CD-4A50-ABB0-7FADD58BEE67}" type="parTrans" cxnId="{1762727F-0909-441D-B909-FAAE0411224F}">
      <dgm:prSet/>
      <dgm:spPr/>
      <dgm:t>
        <a:bodyPr/>
        <a:lstStyle/>
        <a:p>
          <a:endParaRPr lang="en-US"/>
        </a:p>
      </dgm:t>
    </dgm:pt>
    <dgm:pt modelId="{759FFB4D-0411-4BFD-AC21-BA642264E86E}" type="sibTrans" cxnId="{1762727F-0909-441D-B909-FAAE0411224F}">
      <dgm:prSet/>
      <dgm:spPr/>
      <dgm:t>
        <a:bodyPr/>
        <a:lstStyle/>
        <a:p>
          <a:endParaRPr lang="en-US"/>
        </a:p>
      </dgm:t>
    </dgm:pt>
    <dgm:pt modelId="{1DC64036-0070-484E-BF49-6B55006FEA20}">
      <dgm:prSet phldrT="[Text]"/>
      <dgm:spPr/>
      <dgm:t>
        <a:bodyPr/>
        <a:lstStyle/>
        <a:p>
          <a:r>
            <a:rPr lang="en-US" b="1" dirty="0">
              <a:solidFill>
                <a:srgbClr val="D6D6EB"/>
              </a:solidFill>
            </a:rPr>
            <a:t>Discipleship</a:t>
          </a:r>
        </a:p>
        <a:p>
          <a:r>
            <a:rPr lang="en-US" dirty="0"/>
            <a:t>Relation to God</a:t>
          </a:r>
        </a:p>
        <a:p>
          <a:r>
            <a:rPr lang="en-US" dirty="0"/>
            <a:t>Relation to others</a:t>
          </a:r>
        </a:p>
      </dgm:t>
    </dgm:pt>
    <dgm:pt modelId="{BE9AEA7F-ACEB-4B44-8657-9FF2B1539626}" type="parTrans" cxnId="{A0571190-AAFC-4AB8-9C45-F48EF9BC8705}">
      <dgm:prSet/>
      <dgm:spPr/>
      <dgm:t>
        <a:bodyPr/>
        <a:lstStyle/>
        <a:p>
          <a:endParaRPr lang="en-US"/>
        </a:p>
      </dgm:t>
    </dgm:pt>
    <dgm:pt modelId="{CB4AF44A-F68A-4894-8BFC-F819FA7D50F3}" type="sibTrans" cxnId="{A0571190-AAFC-4AB8-9C45-F48EF9BC8705}">
      <dgm:prSet/>
      <dgm:spPr/>
      <dgm:t>
        <a:bodyPr/>
        <a:lstStyle/>
        <a:p>
          <a:endParaRPr lang="en-US"/>
        </a:p>
      </dgm:t>
    </dgm:pt>
    <dgm:pt modelId="{312F3192-56FB-42DA-A389-944938A446CD}">
      <dgm:prSet phldrT="[Text]"/>
      <dgm:spPr/>
      <dgm:t>
        <a:bodyPr/>
        <a:lstStyle/>
        <a:p>
          <a:r>
            <a:rPr lang="en-US" b="1" dirty="0">
              <a:solidFill>
                <a:srgbClr val="D6D6EB"/>
              </a:solidFill>
            </a:rPr>
            <a:t>Prayer</a:t>
          </a:r>
        </a:p>
        <a:p>
          <a:r>
            <a:rPr lang="en-US" dirty="0"/>
            <a:t>Personal Prayer</a:t>
          </a:r>
        </a:p>
        <a:p>
          <a:r>
            <a:rPr lang="en-US" dirty="0"/>
            <a:t>Worship/</a:t>
          </a:r>
          <a:br>
            <a:rPr lang="en-US" dirty="0"/>
          </a:br>
          <a:r>
            <a:rPr lang="en-US" dirty="0"/>
            <a:t>Eucharist</a:t>
          </a:r>
        </a:p>
      </dgm:t>
    </dgm:pt>
    <dgm:pt modelId="{DD8C5B1F-B27F-46C4-923F-283A6E881FE3}" type="parTrans" cxnId="{8DD2BABF-44FD-4F3B-B6C9-CD76F91A783E}">
      <dgm:prSet/>
      <dgm:spPr/>
      <dgm:t>
        <a:bodyPr/>
        <a:lstStyle/>
        <a:p>
          <a:endParaRPr lang="en-US"/>
        </a:p>
      </dgm:t>
    </dgm:pt>
    <dgm:pt modelId="{EAF3FFC8-C984-4238-8628-5E7FB0325D08}" type="sibTrans" cxnId="{8DD2BABF-44FD-4F3B-B6C9-CD76F91A783E}">
      <dgm:prSet/>
      <dgm:spPr/>
      <dgm:t>
        <a:bodyPr/>
        <a:lstStyle/>
        <a:p>
          <a:endParaRPr lang="en-US"/>
        </a:p>
      </dgm:t>
    </dgm:pt>
    <dgm:pt modelId="{361E706F-1BD3-4A5D-BB98-43C6EBDC558F}" type="pres">
      <dgm:prSet presAssocID="{6496C54B-DB0D-4CD4-A7DD-C49BC7391F1B}" presName="Name0" presStyleCnt="0">
        <dgm:presLayoutVars>
          <dgm:dir/>
          <dgm:resizeHandles val="exact"/>
        </dgm:presLayoutVars>
      </dgm:prSet>
      <dgm:spPr/>
      <dgm:t>
        <a:bodyPr/>
        <a:lstStyle/>
        <a:p>
          <a:endParaRPr lang="en-US"/>
        </a:p>
      </dgm:t>
    </dgm:pt>
    <dgm:pt modelId="{DFA52AC1-6F25-4FF2-BE85-FB96372BCC96}" type="pres">
      <dgm:prSet presAssocID="{3B950042-A17A-4309-A3FA-AA5342ADD128}" presName="node" presStyleLbl="node1" presStyleIdx="0" presStyleCnt="3">
        <dgm:presLayoutVars>
          <dgm:bulletEnabled val="1"/>
        </dgm:presLayoutVars>
      </dgm:prSet>
      <dgm:spPr/>
      <dgm:t>
        <a:bodyPr/>
        <a:lstStyle/>
        <a:p>
          <a:endParaRPr lang="en-US"/>
        </a:p>
      </dgm:t>
    </dgm:pt>
    <dgm:pt modelId="{73A5A68A-162F-4145-9AD9-95605F10B25D}" type="pres">
      <dgm:prSet presAssocID="{759FFB4D-0411-4BFD-AC21-BA642264E86E}" presName="sibTrans" presStyleCnt="0"/>
      <dgm:spPr/>
    </dgm:pt>
    <dgm:pt modelId="{CDCC24A1-89E3-4DA0-937A-7DB7CCBCEBC4}" type="pres">
      <dgm:prSet presAssocID="{1DC64036-0070-484E-BF49-6B55006FEA20}" presName="node" presStyleLbl="node1" presStyleIdx="1" presStyleCnt="3" custLinFactNeighborX="-48459" custLinFactNeighborY="-858">
        <dgm:presLayoutVars>
          <dgm:bulletEnabled val="1"/>
        </dgm:presLayoutVars>
      </dgm:prSet>
      <dgm:spPr/>
      <dgm:t>
        <a:bodyPr/>
        <a:lstStyle/>
        <a:p>
          <a:endParaRPr lang="en-US"/>
        </a:p>
      </dgm:t>
    </dgm:pt>
    <dgm:pt modelId="{B8BE4349-6D8D-45D4-8428-8940EF9421D5}" type="pres">
      <dgm:prSet presAssocID="{CB4AF44A-F68A-4894-8BFC-F819FA7D50F3}" presName="sibTrans" presStyleCnt="0"/>
      <dgm:spPr/>
    </dgm:pt>
    <dgm:pt modelId="{403ECE4C-A1ED-4E05-9464-9EFD3EFBDDE5}" type="pres">
      <dgm:prSet presAssocID="{312F3192-56FB-42DA-A389-944938A446CD}" presName="node" presStyleLbl="node1" presStyleIdx="2" presStyleCnt="3">
        <dgm:presLayoutVars>
          <dgm:bulletEnabled val="1"/>
        </dgm:presLayoutVars>
      </dgm:prSet>
      <dgm:spPr/>
      <dgm:t>
        <a:bodyPr/>
        <a:lstStyle/>
        <a:p>
          <a:endParaRPr lang="en-US"/>
        </a:p>
      </dgm:t>
    </dgm:pt>
  </dgm:ptLst>
  <dgm:cxnLst>
    <dgm:cxn modelId="{1762727F-0909-441D-B909-FAAE0411224F}" srcId="{6496C54B-DB0D-4CD4-A7DD-C49BC7391F1B}" destId="{3B950042-A17A-4309-A3FA-AA5342ADD128}" srcOrd="0" destOrd="0" parTransId="{7E619A43-21CD-4A50-ABB0-7FADD58BEE67}" sibTransId="{759FFB4D-0411-4BFD-AC21-BA642264E86E}"/>
    <dgm:cxn modelId="{4E4F2FB7-F11E-4699-96D3-82D2F6E1309D}" type="presOf" srcId="{3B950042-A17A-4309-A3FA-AA5342ADD128}" destId="{DFA52AC1-6F25-4FF2-BE85-FB96372BCC96}" srcOrd="0" destOrd="0" presId="urn:microsoft.com/office/officeart/2005/8/layout/hList6"/>
    <dgm:cxn modelId="{A0571190-AAFC-4AB8-9C45-F48EF9BC8705}" srcId="{6496C54B-DB0D-4CD4-A7DD-C49BC7391F1B}" destId="{1DC64036-0070-484E-BF49-6B55006FEA20}" srcOrd="1" destOrd="0" parTransId="{BE9AEA7F-ACEB-4B44-8657-9FF2B1539626}" sibTransId="{CB4AF44A-F68A-4894-8BFC-F819FA7D50F3}"/>
    <dgm:cxn modelId="{362A55E4-2A89-4316-AE58-6E67041B0477}" type="presOf" srcId="{312F3192-56FB-42DA-A389-944938A446CD}" destId="{403ECE4C-A1ED-4E05-9464-9EFD3EFBDDE5}" srcOrd="0" destOrd="0" presId="urn:microsoft.com/office/officeart/2005/8/layout/hList6"/>
    <dgm:cxn modelId="{E1E348F0-4990-4F57-A11C-BD4017F1FE0F}" type="presOf" srcId="{1DC64036-0070-484E-BF49-6B55006FEA20}" destId="{CDCC24A1-89E3-4DA0-937A-7DB7CCBCEBC4}" srcOrd="0" destOrd="0" presId="urn:microsoft.com/office/officeart/2005/8/layout/hList6"/>
    <dgm:cxn modelId="{8DD2BABF-44FD-4F3B-B6C9-CD76F91A783E}" srcId="{6496C54B-DB0D-4CD4-A7DD-C49BC7391F1B}" destId="{312F3192-56FB-42DA-A389-944938A446CD}" srcOrd="2" destOrd="0" parTransId="{DD8C5B1F-B27F-46C4-923F-283A6E881FE3}" sibTransId="{EAF3FFC8-C984-4238-8628-5E7FB0325D08}"/>
    <dgm:cxn modelId="{002FEDB4-06BA-4E98-AEF4-D3F9964EB0A1}" type="presOf" srcId="{6496C54B-DB0D-4CD4-A7DD-C49BC7391F1B}" destId="{361E706F-1BD3-4A5D-BB98-43C6EBDC558F}" srcOrd="0" destOrd="0" presId="urn:microsoft.com/office/officeart/2005/8/layout/hList6"/>
    <dgm:cxn modelId="{3D1881DA-7236-473B-BFFD-5D85371DAE38}" type="presParOf" srcId="{361E706F-1BD3-4A5D-BB98-43C6EBDC558F}" destId="{DFA52AC1-6F25-4FF2-BE85-FB96372BCC96}" srcOrd="0" destOrd="0" presId="urn:microsoft.com/office/officeart/2005/8/layout/hList6"/>
    <dgm:cxn modelId="{6DAB860C-76B5-4FBC-9005-BF09F10413C6}" type="presParOf" srcId="{361E706F-1BD3-4A5D-BB98-43C6EBDC558F}" destId="{73A5A68A-162F-4145-9AD9-95605F10B25D}" srcOrd="1" destOrd="0" presId="urn:microsoft.com/office/officeart/2005/8/layout/hList6"/>
    <dgm:cxn modelId="{7BFA0783-C9E1-41D5-AEFA-E65766EFA76D}" type="presParOf" srcId="{361E706F-1BD3-4A5D-BB98-43C6EBDC558F}" destId="{CDCC24A1-89E3-4DA0-937A-7DB7CCBCEBC4}" srcOrd="2" destOrd="0" presId="urn:microsoft.com/office/officeart/2005/8/layout/hList6"/>
    <dgm:cxn modelId="{49B04717-6EAC-4824-8599-03CB23A0510D}" type="presParOf" srcId="{361E706F-1BD3-4A5D-BB98-43C6EBDC558F}" destId="{B8BE4349-6D8D-45D4-8428-8940EF9421D5}" srcOrd="3" destOrd="0" presId="urn:microsoft.com/office/officeart/2005/8/layout/hList6"/>
    <dgm:cxn modelId="{F4097CBD-4358-49A4-BF25-843160719F04}" type="presParOf" srcId="{361E706F-1BD3-4A5D-BB98-43C6EBDC558F}" destId="{403ECE4C-A1ED-4E05-9464-9EFD3EFBDDE5}"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A52AC1-6F25-4FF2-BE85-FB96372BCC96}">
      <dsp:nvSpPr>
        <dsp:cNvPr id="0" name=""/>
        <dsp:cNvSpPr/>
      </dsp:nvSpPr>
      <dsp:spPr>
        <a:xfrm rot="16200000">
          <a:off x="-575508" y="576557"/>
          <a:ext cx="3881437" cy="2728321"/>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0" rIns="192327" bIns="0" numCol="1" spcCol="1270" anchor="ctr" anchorCtr="0">
          <a:noAutofit/>
        </a:bodyPr>
        <a:lstStyle/>
        <a:p>
          <a:pPr lvl="0" algn="ctr" defTabSz="1333500">
            <a:lnSpc>
              <a:spcPct val="90000"/>
            </a:lnSpc>
            <a:spcBef>
              <a:spcPct val="0"/>
            </a:spcBef>
            <a:spcAft>
              <a:spcPct val="35000"/>
            </a:spcAft>
          </a:pPr>
          <a:r>
            <a:rPr lang="en-US" sz="3000" b="1" kern="1200" dirty="0">
              <a:solidFill>
                <a:srgbClr val="D6D6EB"/>
              </a:solidFill>
            </a:rPr>
            <a:t>Scripture</a:t>
          </a:r>
        </a:p>
        <a:p>
          <a:pPr lvl="0" algn="ctr" defTabSz="1333500">
            <a:lnSpc>
              <a:spcPct val="90000"/>
            </a:lnSpc>
            <a:spcBef>
              <a:spcPct val="0"/>
            </a:spcBef>
            <a:spcAft>
              <a:spcPct val="35000"/>
            </a:spcAft>
          </a:pPr>
          <a:r>
            <a:rPr lang="en-US" sz="3000" kern="1200" dirty="0"/>
            <a:t>God’s Word</a:t>
          </a:r>
        </a:p>
        <a:p>
          <a:pPr lvl="0" algn="ctr" defTabSz="1333500">
            <a:lnSpc>
              <a:spcPct val="90000"/>
            </a:lnSpc>
            <a:spcBef>
              <a:spcPct val="0"/>
            </a:spcBef>
            <a:spcAft>
              <a:spcPct val="35000"/>
            </a:spcAft>
          </a:pPr>
          <a:r>
            <a:rPr lang="en-US" sz="3000" kern="1200" dirty="0"/>
            <a:t>Our Response</a:t>
          </a:r>
        </a:p>
      </dsp:txBody>
      <dsp:txXfrm rot="5400000">
        <a:off x="1050" y="776286"/>
        <a:ext cx="2728321" cy="2328863"/>
      </dsp:txXfrm>
    </dsp:sp>
    <dsp:sp modelId="{CDCC24A1-89E3-4DA0-937A-7DB7CCBCEBC4}">
      <dsp:nvSpPr>
        <dsp:cNvPr id="0" name=""/>
        <dsp:cNvSpPr/>
      </dsp:nvSpPr>
      <dsp:spPr>
        <a:xfrm rot="16200000">
          <a:off x="2258278" y="576557"/>
          <a:ext cx="3881437" cy="2728321"/>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0" rIns="192327" bIns="0" numCol="1" spcCol="1270" anchor="ctr" anchorCtr="0">
          <a:noAutofit/>
        </a:bodyPr>
        <a:lstStyle/>
        <a:p>
          <a:pPr lvl="0" algn="ctr" defTabSz="1333500">
            <a:lnSpc>
              <a:spcPct val="90000"/>
            </a:lnSpc>
            <a:spcBef>
              <a:spcPct val="0"/>
            </a:spcBef>
            <a:spcAft>
              <a:spcPct val="35000"/>
            </a:spcAft>
          </a:pPr>
          <a:r>
            <a:rPr lang="en-US" sz="3000" b="1" kern="1200" dirty="0">
              <a:solidFill>
                <a:srgbClr val="D6D6EB"/>
              </a:solidFill>
            </a:rPr>
            <a:t>Discipleship</a:t>
          </a:r>
        </a:p>
        <a:p>
          <a:pPr lvl="0" algn="ctr" defTabSz="1333500">
            <a:lnSpc>
              <a:spcPct val="90000"/>
            </a:lnSpc>
            <a:spcBef>
              <a:spcPct val="0"/>
            </a:spcBef>
            <a:spcAft>
              <a:spcPct val="35000"/>
            </a:spcAft>
          </a:pPr>
          <a:r>
            <a:rPr lang="en-US" sz="3000" kern="1200" dirty="0"/>
            <a:t>Relation to God</a:t>
          </a:r>
        </a:p>
        <a:p>
          <a:pPr lvl="0" algn="ctr" defTabSz="1333500">
            <a:lnSpc>
              <a:spcPct val="90000"/>
            </a:lnSpc>
            <a:spcBef>
              <a:spcPct val="0"/>
            </a:spcBef>
            <a:spcAft>
              <a:spcPct val="35000"/>
            </a:spcAft>
          </a:pPr>
          <a:r>
            <a:rPr lang="en-US" sz="3000" kern="1200" dirty="0"/>
            <a:t>Relation to others</a:t>
          </a:r>
        </a:p>
      </dsp:txBody>
      <dsp:txXfrm rot="5400000">
        <a:off x="2834836" y="776286"/>
        <a:ext cx="2728321" cy="2328863"/>
      </dsp:txXfrm>
    </dsp:sp>
    <dsp:sp modelId="{403ECE4C-A1ED-4E05-9464-9EFD3EFBDDE5}">
      <dsp:nvSpPr>
        <dsp:cNvPr id="0" name=""/>
        <dsp:cNvSpPr/>
      </dsp:nvSpPr>
      <dsp:spPr>
        <a:xfrm rot="16200000">
          <a:off x="5290383" y="576557"/>
          <a:ext cx="3881437" cy="2728321"/>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0" rIns="192327" bIns="0" numCol="1" spcCol="1270" anchor="ctr" anchorCtr="0">
          <a:noAutofit/>
        </a:bodyPr>
        <a:lstStyle/>
        <a:p>
          <a:pPr lvl="0" algn="ctr" defTabSz="1333500">
            <a:lnSpc>
              <a:spcPct val="90000"/>
            </a:lnSpc>
            <a:spcBef>
              <a:spcPct val="0"/>
            </a:spcBef>
            <a:spcAft>
              <a:spcPct val="35000"/>
            </a:spcAft>
          </a:pPr>
          <a:r>
            <a:rPr lang="en-US" sz="3000" b="1" kern="1200" dirty="0">
              <a:solidFill>
                <a:srgbClr val="D6D6EB"/>
              </a:solidFill>
            </a:rPr>
            <a:t>Prayer</a:t>
          </a:r>
        </a:p>
        <a:p>
          <a:pPr lvl="0" algn="ctr" defTabSz="1333500">
            <a:lnSpc>
              <a:spcPct val="90000"/>
            </a:lnSpc>
            <a:spcBef>
              <a:spcPct val="0"/>
            </a:spcBef>
            <a:spcAft>
              <a:spcPct val="35000"/>
            </a:spcAft>
          </a:pPr>
          <a:r>
            <a:rPr lang="en-US" sz="3000" kern="1200" dirty="0"/>
            <a:t>Personal Prayer</a:t>
          </a:r>
        </a:p>
        <a:p>
          <a:pPr lvl="0" algn="ctr" defTabSz="1333500">
            <a:lnSpc>
              <a:spcPct val="90000"/>
            </a:lnSpc>
            <a:spcBef>
              <a:spcPct val="0"/>
            </a:spcBef>
            <a:spcAft>
              <a:spcPct val="35000"/>
            </a:spcAft>
          </a:pPr>
          <a:r>
            <a:rPr lang="en-US" sz="3000" kern="1200" dirty="0"/>
            <a:t>Worship/</a:t>
          </a:r>
          <a:br>
            <a:rPr lang="en-US" sz="3000" kern="1200" dirty="0"/>
          </a:br>
          <a:r>
            <a:rPr lang="en-US" sz="3000" kern="1200" dirty="0"/>
            <a:t>Eucharist</a:t>
          </a:r>
        </a:p>
      </dsp:txBody>
      <dsp:txXfrm rot="5400000">
        <a:off x="5866941" y="776286"/>
        <a:ext cx="2728321" cy="2328863"/>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97C5-25C2-4A38-A9BC-D65490380714}" type="datetimeFigureOut">
              <a:rPr lang="en-US" smtClean="0"/>
              <a:t>11/5/2018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FD6C5C-1A8C-4EB8-A9BA-6CCFDA0AC335}" type="slidenum">
              <a:rPr lang="en-US" smtClean="0"/>
              <a:t>‹#›</a:t>
            </a:fld>
            <a:endParaRPr lang="en-US"/>
          </a:p>
        </p:txBody>
      </p:sp>
    </p:spTree>
    <p:extLst>
      <p:ext uri="{BB962C8B-B14F-4D97-AF65-F5344CB8AC3E}">
        <p14:creationId xmlns:p14="http://schemas.microsoft.com/office/powerpoint/2010/main" val="3301967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 by asking the group to read this passage.  Get impressions that they have about prayer and discipleship.  Draw out the way prayer expresses the relationship we have developed with God.  See if people want to explore the connection between Scripture and prayer. </a:t>
            </a:r>
          </a:p>
        </p:txBody>
      </p:sp>
      <p:sp>
        <p:nvSpPr>
          <p:cNvPr id="4" name="Slide Number Placeholder 3"/>
          <p:cNvSpPr>
            <a:spLocks noGrp="1"/>
          </p:cNvSpPr>
          <p:nvPr>
            <p:ph type="sldNum" sz="quarter" idx="10"/>
          </p:nvPr>
        </p:nvSpPr>
        <p:spPr/>
        <p:txBody>
          <a:bodyPr/>
          <a:lstStyle/>
          <a:p>
            <a:fld id="{E7FD6C5C-1A8C-4EB8-A9BA-6CCFDA0AC335}" type="slidenum">
              <a:rPr lang="en-US" smtClean="0"/>
              <a:t>5</a:t>
            </a:fld>
            <a:endParaRPr lang="en-US"/>
          </a:p>
        </p:txBody>
      </p:sp>
    </p:spTree>
    <p:extLst>
      <p:ext uri="{BB962C8B-B14F-4D97-AF65-F5344CB8AC3E}">
        <p14:creationId xmlns:p14="http://schemas.microsoft.com/office/powerpoint/2010/main" val="538381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people to expand from their experience on the relationship of Scripture and prayer.  See if any of the participants want to talk about using Scripture for personal reflection or if any of them have adopted the practice of </a:t>
            </a:r>
            <a:r>
              <a:rPr lang="en-US" i="1" dirty="0"/>
              <a:t>lectio </a:t>
            </a:r>
            <a:r>
              <a:rPr lang="en-US" i="1" dirty="0" err="1"/>
              <a:t>divina</a:t>
            </a:r>
            <a:r>
              <a:rPr lang="en-US" i="1" dirty="0"/>
              <a:t> </a:t>
            </a:r>
            <a:r>
              <a:rPr lang="en-US" i="0" dirty="0"/>
              <a:t>(using Scripture to move into prayer and contemplation)</a:t>
            </a:r>
            <a:r>
              <a:rPr lang="en-US" i="1" dirty="0"/>
              <a:t>.</a:t>
            </a:r>
            <a:endParaRPr lang="en-US" dirty="0"/>
          </a:p>
        </p:txBody>
      </p:sp>
      <p:sp>
        <p:nvSpPr>
          <p:cNvPr id="4" name="Slide Number Placeholder 3"/>
          <p:cNvSpPr>
            <a:spLocks noGrp="1"/>
          </p:cNvSpPr>
          <p:nvPr>
            <p:ph type="sldNum" sz="quarter" idx="10"/>
          </p:nvPr>
        </p:nvSpPr>
        <p:spPr/>
        <p:txBody>
          <a:bodyPr/>
          <a:lstStyle/>
          <a:p>
            <a:fld id="{E7FD6C5C-1A8C-4EB8-A9BA-6CCFDA0AC335}" type="slidenum">
              <a:rPr lang="en-US" smtClean="0"/>
              <a:t>6</a:t>
            </a:fld>
            <a:endParaRPr lang="en-US"/>
          </a:p>
        </p:txBody>
      </p:sp>
    </p:spTree>
    <p:extLst>
      <p:ext uri="{BB962C8B-B14F-4D97-AF65-F5344CB8AC3E}">
        <p14:creationId xmlns:p14="http://schemas.microsoft.com/office/powerpoint/2010/main" val="996322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them to think about p. 55 and its comment that we see “only a sliver of reality” in ordinary experience.  See if they can relate to deeper dimensions of experience and the possibilities of prayer in opening up these deeper dimensions of our lives.  </a:t>
            </a:r>
          </a:p>
        </p:txBody>
      </p:sp>
      <p:sp>
        <p:nvSpPr>
          <p:cNvPr id="4" name="Slide Number Placeholder 3"/>
          <p:cNvSpPr>
            <a:spLocks noGrp="1"/>
          </p:cNvSpPr>
          <p:nvPr>
            <p:ph type="sldNum" sz="quarter" idx="10"/>
          </p:nvPr>
        </p:nvSpPr>
        <p:spPr/>
        <p:txBody>
          <a:bodyPr/>
          <a:lstStyle/>
          <a:p>
            <a:fld id="{E7FD6C5C-1A8C-4EB8-A9BA-6CCFDA0AC335}" type="slidenum">
              <a:rPr lang="en-US" smtClean="0"/>
              <a:t>7</a:t>
            </a:fld>
            <a:endParaRPr lang="en-US"/>
          </a:p>
        </p:txBody>
      </p:sp>
    </p:spTree>
    <p:extLst>
      <p:ext uri="{BB962C8B-B14F-4D97-AF65-F5344CB8AC3E}">
        <p14:creationId xmlns:p14="http://schemas.microsoft.com/office/powerpoint/2010/main" val="4114446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Pushing further for the participants’ experience of prayer, see if these two sentences evoke responses from the participants.  Probe how people feel their prayer has been answered, if, for example, changes in their lives seem an answer to prayer.  Ask people about experiences they see as “numinous” or “miraculous” and in what sense.  This should take at least 10 minutes.</a:t>
            </a:r>
          </a:p>
        </p:txBody>
      </p:sp>
      <p:sp>
        <p:nvSpPr>
          <p:cNvPr id="4" name="Slide Number Placeholder 3"/>
          <p:cNvSpPr>
            <a:spLocks noGrp="1"/>
          </p:cNvSpPr>
          <p:nvPr>
            <p:ph type="sldNum" sz="quarter" idx="10"/>
          </p:nvPr>
        </p:nvSpPr>
        <p:spPr/>
        <p:txBody>
          <a:bodyPr/>
          <a:lstStyle/>
          <a:p>
            <a:fld id="{E7FD6C5C-1A8C-4EB8-A9BA-6CCFDA0AC335}" type="slidenum">
              <a:rPr lang="en-US" smtClean="0"/>
              <a:t>8</a:t>
            </a:fld>
            <a:endParaRPr lang="en-US"/>
          </a:p>
        </p:txBody>
      </p:sp>
    </p:spTree>
    <p:extLst>
      <p:ext uri="{BB962C8B-B14F-4D97-AF65-F5344CB8AC3E}">
        <p14:creationId xmlns:p14="http://schemas.microsoft.com/office/powerpoint/2010/main" val="4228892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p. 57 to fill out the main channels of prayer’s expression, petition and adoration.  Explore with the group when they are likely to use petitionary prayer and when they employ prayer of adoration.  See if they are able to see a relationship between these kinds of prayer.  Note final paragraph on p. 57.  This should take at least 5 minutes.</a:t>
            </a:r>
          </a:p>
        </p:txBody>
      </p:sp>
      <p:sp>
        <p:nvSpPr>
          <p:cNvPr id="4" name="Slide Number Placeholder 3"/>
          <p:cNvSpPr>
            <a:spLocks noGrp="1"/>
          </p:cNvSpPr>
          <p:nvPr>
            <p:ph type="sldNum" sz="quarter" idx="10"/>
          </p:nvPr>
        </p:nvSpPr>
        <p:spPr/>
        <p:txBody>
          <a:bodyPr/>
          <a:lstStyle/>
          <a:p>
            <a:fld id="{E7FD6C5C-1A8C-4EB8-A9BA-6CCFDA0AC335}" type="slidenum">
              <a:rPr lang="en-US" smtClean="0"/>
              <a:t>9</a:t>
            </a:fld>
            <a:endParaRPr lang="en-US"/>
          </a:p>
        </p:txBody>
      </p:sp>
    </p:spTree>
    <p:extLst>
      <p:ext uri="{BB962C8B-B14F-4D97-AF65-F5344CB8AC3E}">
        <p14:creationId xmlns:p14="http://schemas.microsoft.com/office/powerpoint/2010/main" val="2967785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Explore with the group the different kinds of personal prayer that people have used   Perhaps elicit the kinds of prayer that people use regularly or kinds of prayer they have tried.  See if participants can enlighten each other with the kind of prayer that they do, if anyone has used </a:t>
            </a:r>
            <a:r>
              <a:rPr lang="en-US" i="1" dirty="0"/>
              <a:t>lectio </a:t>
            </a:r>
            <a:r>
              <a:rPr lang="en-US" i="1" dirty="0" err="1"/>
              <a:t>divina</a:t>
            </a:r>
            <a:r>
              <a:rPr lang="en-US" i="0" dirty="0"/>
              <a:t> or centering prayer (both forms of meditation and contemplation).  You might distinguish meditation from contemplation: meditation works with particular content in my mind with which I muse, ponder, and pray.  Contemplation tries to empty the mind so that one simply beholds God and lets God behold oneself.  </a:t>
            </a:r>
            <a:endParaRPr lang="en-US" dirty="0"/>
          </a:p>
        </p:txBody>
      </p:sp>
      <p:sp>
        <p:nvSpPr>
          <p:cNvPr id="4" name="Slide Number Placeholder 3"/>
          <p:cNvSpPr>
            <a:spLocks noGrp="1"/>
          </p:cNvSpPr>
          <p:nvPr>
            <p:ph type="sldNum" sz="quarter" idx="10"/>
          </p:nvPr>
        </p:nvSpPr>
        <p:spPr/>
        <p:txBody>
          <a:bodyPr/>
          <a:lstStyle/>
          <a:p>
            <a:fld id="{E7FD6C5C-1A8C-4EB8-A9BA-6CCFDA0AC335}" type="slidenum">
              <a:rPr lang="en-US" smtClean="0"/>
              <a:t>10</a:t>
            </a:fld>
            <a:endParaRPr lang="en-US"/>
          </a:p>
        </p:txBody>
      </p:sp>
    </p:spTree>
    <p:extLst>
      <p:ext uri="{BB962C8B-B14F-4D97-AF65-F5344CB8AC3E}">
        <p14:creationId xmlns:p14="http://schemas.microsoft.com/office/powerpoint/2010/main" val="2225019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people at least 5 minutes to work on this, and ask if people would like to share any insights or conclusions. </a:t>
            </a:r>
          </a:p>
        </p:txBody>
      </p:sp>
      <p:sp>
        <p:nvSpPr>
          <p:cNvPr id="4" name="Slide Number Placeholder 3"/>
          <p:cNvSpPr>
            <a:spLocks noGrp="1"/>
          </p:cNvSpPr>
          <p:nvPr>
            <p:ph type="sldNum" sz="quarter" idx="10"/>
          </p:nvPr>
        </p:nvSpPr>
        <p:spPr/>
        <p:txBody>
          <a:bodyPr/>
          <a:lstStyle/>
          <a:p>
            <a:fld id="{E7FD6C5C-1A8C-4EB8-A9BA-6CCFDA0AC335}" type="slidenum">
              <a:rPr lang="en-US" smtClean="0"/>
              <a:t>11</a:t>
            </a:fld>
            <a:endParaRPr lang="en-US"/>
          </a:p>
        </p:txBody>
      </p:sp>
    </p:spTree>
    <p:extLst>
      <p:ext uri="{BB962C8B-B14F-4D97-AF65-F5344CB8AC3E}">
        <p14:creationId xmlns:p14="http://schemas.microsoft.com/office/powerpoint/2010/main" val="3980787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Invite participants to read the scripture and find one or two words that speak to them.  Let them hold those words in contemplation.  Then lead them into prayer of petition. </a:t>
            </a:r>
          </a:p>
        </p:txBody>
      </p:sp>
      <p:sp>
        <p:nvSpPr>
          <p:cNvPr id="4" name="Slide Number Placeholder 3"/>
          <p:cNvSpPr>
            <a:spLocks noGrp="1"/>
          </p:cNvSpPr>
          <p:nvPr>
            <p:ph type="sldNum" sz="quarter" idx="10"/>
          </p:nvPr>
        </p:nvSpPr>
        <p:spPr/>
        <p:txBody>
          <a:bodyPr/>
          <a:lstStyle/>
          <a:p>
            <a:fld id="{E7FD6C5C-1A8C-4EB8-A9BA-6CCFDA0AC335}" type="slidenum">
              <a:rPr lang="en-US" smtClean="0"/>
              <a:t>12</a:t>
            </a:fld>
            <a:endParaRPr lang="en-US"/>
          </a:p>
        </p:txBody>
      </p:sp>
    </p:spTree>
    <p:extLst>
      <p:ext uri="{BB962C8B-B14F-4D97-AF65-F5344CB8AC3E}">
        <p14:creationId xmlns:p14="http://schemas.microsoft.com/office/powerpoint/2010/main" val="3374033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people of the time and place of the next meeting.  Emphasize their reading Unit 9 during the week.  Make sure refreshments have been made available. </a:t>
            </a:r>
          </a:p>
        </p:txBody>
      </p:sp>
      <p:sp>
        <p:nvSpPr>
          <p:cNvPr id="4" name="Slide Number Placeholder 3"/>
          <p:cNvSpPr>
            <a:spLocks noGrp="1"/>
          </p:cNvSpPr>
          <p:nvPr>
            <p:ph type="sldNum" sz="quarter" idx="10"/>
          </p:nvPr>
        </p:nvSpPr>
        <p:spPr/>
        <p:txBody>
          <a:bodyPr/>
          <a:lstStyle/>
          <a:p>
            <a:fld id="{258B3F4C-0A2A-4F25-8C89-67F611B5382E}" type="slidenum">
              <a:rPr lang="en-US" smtClean="0"/>
              <a:t>13</a:t>
            </a:fld>
            <a:endParaRPr lang="en-US"/>
          </a:p>
        </p:txBody>
      </p:sp>
    </p:spTree>
    <p:extLst>
      <p:ext uri="{BB962C8B-B14F-4D97-AF65-F5344CB8AC3E}">
        <p14:creationId xmlns:p14="http://schemas.microsoft.com/office/powerpoint/2010/main" val="3940944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2CDB95A-8F10-40C0-A218-79167C53C8A4}"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C1B01-9893-4E52-A2EE-FFEBC34F8EA8}" type="slidenum">
              <a:rPr lang="en-US" smtClean="0"/>
              <a:t>‹#›</a:t>
            </a:fld>
            <a:endParaRPr lang="en-US"/>
          </a:p>
        </p:txBody>
      </p:sp>
    </p:spTree>
    <p:extLst>
      <p:ext uri="{BB962C8B-B14F-4D97-AF65-F5344CB8AC3E}">
        <p14:creationId xmlns:p14="http://schemas.microsoft.com/office/powerpoint/2010/main" val="3117790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CDB95A-8F10-40C0-A218-79167C53C8A4}"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C1B01-9893-4E52-A2EE-FFEBC34F8EA8}" type="slidenum">
              <a:rPr lang="en-US" smtClean="0"/>
              <a:t>‹#›</a:t>
            </a:fld>
            <a:endParaRPr lang="en-US"/>
          </a:p>
        </p:txBody>
      </p:sp>
    </p:spTree>
    <p:extLst>
      <p:ext uri="{BB962C8B-B14F-4D97-AF65-F5344CB8AC3E}">
        <p14:creationId xmlns:p14="http://schemas.microsoft.com/office/powerpoint/2010/main" val="3096644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CDB95A-8F10-40C0-A218-79167C53C8A4}"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C1B01-9893-4E52-A2EE-FFEBC34F8EA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50439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CDB95A-8F10-40C0-A218-79167C53C8A4}"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C1B01-9893-4E52-A2EE-FFEBC34F8EA8}" type="slidenum">
              <a:rPr lang="en-US" smtClean="0"/>
              <a:t>‹#›</a:t>
            </a:fld>
            <a:endParaRPr lang="en-US"/>
          </a:p>
        </p:txBody>
      </p:sp>
    </p:spTree>
    <p:extLst>
      <p:ext uri="{BB962C8B-B14F-4D97-AF65-F5344CB8AC3E}">
        <p14:creationId xmlns:p14="http://schemas.microsoft.com/office/powerpoint/2010/main" val="27607206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CDB95A-8F10-40C0-A218-79167C53C8A4}"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C1B01-9893-4E52-A2EE-FFEBC34F8EA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87899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CDB95A-8F10-40C0-A218-79167C53C8A4}"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C1B01-9893-4E52-A2EE-FFEBC34F8EA8}" type="slidenum">
              <a:rPr lang="en-US" smtClean="0"/>
              <a:t>‹#›</a:t>
            </a:fld>
            <a:endParaRPr lang="en-US"/>
          </a:p>
        </p:txBody>
      </p:sp>
    </p:spTree>
    <p:extLst>
      <p:ext uri="{BB962C8B-B14F-4D97-AF65-F5344CB8AC3E}">
        <p14:creationId xmlns:p14="http://schemas.microsoft.com/office/powerpoint/2010/main" val="2300463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CDB95A-8F10-40C0-A218-79167C53C8A4}"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C1B01-9893-4E52-A2EE-FFEBC34F8EA8}" type="slidenum">
              <a:rPr lang="en-US" smtClean="0"/>
              <a:t>‹#›</a:t>
            </a:fld>
            <a:endParaRPr lang="en-US"/>
          </a:p>
        </p:txBody>
      </p:sp>
    </p:spTree>
    <p:extLst>
      <p:ext uri="{BB962C8B-B14F-4D97-AF65-F5344CB8AC3E}">
        <p14:creationId xmlns:p14="http://schemas.microsoft.com/office/powerpoint/2010/main" val="9673108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CDB95A-8F10-40C0-A218-79167C53C8A4}"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C1B01-9893-4E52-A2EE-FFEBC34F8EA8}" type="slidenum">
              <a:rPr lang="en-US" smtClean="0"/>
              <a:t>‹#›</a:t>
            </a:fld>
            <a:endParaRPr lang="en-US"/>
          </a:p>
        </p:txBody>
      </p:sp>
    </p:spTree>
    <p:extLst>
      <p:ext uri="{BB962C8B-B14F-4D97-AF65-F5344CB8AC3E}">
        <p14:creationId xmlns:p14="http://schemas.microsoft.com/office/powerpoint/2010/main" val="3062063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CDB95A-8F10-40C0-A218-79167C53C8A4}"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C1B01-9893-4E52-A2EE-FFEBC34F8EA8}" type="slidenum">
              <a:rPr lang="en-US" smtClean="0"/>
              <a:t>‹#›</a:t>
            </a:fld>
            <a:endParaRPr lang="en-US"/>
          </a:p>
        </p:txBody>
      </p:sp>
    </p:spTree>
    <p:extLst>
      <p:ext uri="{BB962C8B-B14F-4D97-AF65-F5344CB8AC3E}">
        <p14:creationId xmlns:p14="http://schemas.microsoft.com/office/powerpoint/2010/main" val="32477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CDB95A-8F10-40C0-A218-79167C53C8A4}"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9C1B01-9893-4E52-A2EE-FFEBC34F8EA8}" type="slidenum">
              <a:rPr lang="en-US" smtClean="0"/>
              <a:t>‹#›</a:t>
            </a:fld>
            <a:endParaRPr lang="en-US"/>
          </a:p>
        </p:txBody>
      </p:sp>
    </p:spTree>
    <p:extLst>
      <p:ext uri="{BB962C8B-B14F-4D97-AF65-F5344CB8AC3E}">
        <p14:creationId xmlns:p14="http://schemas.microsoft.com/office/powerpoint/2010/main" val="1123811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2CDB95A-8F10-40C0-A218-79167C53C8A4}"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C1B01-9893-4E52-A2EE-FFEBC34F8EA8}" type="slidenum">
              <a:rPr lang="en-US" smtClean="0"/>
              <a:t>‹#›</a:t>
            </a:fld>
            <a:endParaRPr lang="en-US"/>
          </a:p>
        </p:txBody>
      </p:sp>
    </p:spTree>
    <p:extLst>
      <p:ext uri="{BB962C8B-B14F-4D97-AF65-F5344CB8AC3E}">
        <p14:creationId xmlns:p14="http://schemas.microsoft.com/office/powerpoint/2010/main" val="2212011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CDB95A-8F10-40C0-A218-79167C53C8A4}"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9C1B01-9893-4E52-A2EE-FFEBC34F8EA8}" type="slidenum">
              <a:rPr lang="en-US" smtClean="0"/>
              <a:t>‹#›</a:t>
            </a:fld>
            <a:endParaRPr lang="en-US"/>
          </a:p>
        </p:txBody>
      </p:sp>
    </p:spTree>
    <p:extLst>
      <p:ext uri="{BB962C8B-B14F-4D97-AF65-F5344CB8AC3E}">
        <p14:creationId xmlns:p14="http://schemas.microsoft.com/office/powerpoint/2010/main" val="336259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2CDB95A-8F10-40C0-A218-79167C53C8A4}"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9C1B01-9893-4E52-A2EE-FFEBC34F8EA8}" type="slidenum">
              <a:rPr lang="en-US" smtClean="0"/>
              <a:t>‹#›</a:t>
            </a:fld>
            <a:endParaRPr lang="en-US"/>
          </a:p>
        </p:txBody>
      </p:sp>
    </p:spTree>
    <p:extLst>
      <p:ext uri="{BB962C8B-B14F-4D97-AF65-F5344CB8AC3E}">
        <p14:creationId xmlns:p14="http://schemas.microsoft.com/office/powerpoint/2010/main" val="3510459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CDB95A-8F10-40C0-A218-79167C53C8A4}" type="datetimeFigureOut">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9C1B01-9893-4E52-A2EE-FFEBC34F8EA8}" type="slidenum">
              <a:rPr lang="en-US" smtClean="0"/>
              <a:t>‹#›</a:t>
            </a:fld>
            <a:endParaRPr lang="en-US"/>
          </a:p>
        </p:txBody>
      </p:sp>
    </p:spTree>
    <p:extLst>
      <p:ext uri="{BB962C8B-B14F-4D97-AF65-F5344CB8AC3E}">
        <p14:creationId xmlns:p14="http://schemas.microsoft.com/office/powerpoint/2010/main" val="331069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CDB95A-8F10-40C0-A218-79167C53C8A4}"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C1B01-9893-4E52-A2EE-FFEBC34F8EA8}" type="slidenum">
              <a:rPr lang="en-US" smtClean="0"/>
              <a:t>‹#›</a:t>
            </a:fld>
            <a:endParaRPr lang="en-US"/>
          </a:p>
        </p:txBody>
      </p:sp>
    </p:spTree>
    <p:extLst>
      <p:ext uri="{BB962C8B-B14F-4D97-AF65-F5344CB8AC3E}">
        <p14:creationId xmlns:p14="http://schemas.microsoft.com/office/powerpoint/2010/main" val="521905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9C1B01-9893-4E52-A2EE-FFEBC34F8EA8}" type="slidenum">
              <a:rPr lang="en-US" smtClean="0"/>
              <a:t>‹#›</a:t>
            </a:fld>
            <a:endParaRPr lang="en-US"/>
          </a:p>
        </p:txBody>
      </p:sp>
      <p:sp>
        <p:nvSpPr>
          <p:cNvPr id="5" name="Date Placeholder 4"/>
          <p:cNvSpPr>
            <a:spLocks noGrp="1"/>
          </p:cNvSpPr>
          <p:nvPr>
            <p:ph type="dt" sz="half" idx="10"/>
          </p:nvPr>
        </p:nvSpPr>
        <p:spPr/>
        <p:txBody>
          <a:bodyPr/>
          <a:lstStyle/>
          <a:p>
            <a:fld id="{22CDB95A-8F10-40C0-A218-79167C53C8A4}" type="datetimeFigureOut">
              <a:rPr lang="en-US" smtClean="0"/>
              <a:t>11/5/2018</a:t>
            </a:fld>
            <a:endParaRPr lang="en-US"/>
          </a:p>
        </p:txBody>
      </p:sp>
    </p:spTree>
    <p:extLst>
      <p:ext uri="{BB962C8B-B14F-4D97-AF65-F5344CB8AC3E}">
        <p14:creationId xmlns:p14="http://schemas.microsoft.com/office/powerpoint/2010/main" val="297265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2CDB95A-8F10-40C0-A218-79167C53C8A4}" type="datetimeFigureOut">
              <a:rPr lang="en-US" smtClean="0"/>
              <a:t>11/5/2018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99C1B01-9893-4E52-A2EE-FFEBC34F8EA8}" type="slidenum">
              <a:rPr lang="en-US" smtClean="0"/>
              <a:t>‹#›</a:t>
            </a:fld>
            <a:endParaRPr lang="en-US"/>
          </a:p>
        </p:txBody>
      </p:sp>
    </p:spTree>
    <p:extLst>
      <p:ext uri="{BB962C8B-B14F-4D97-AF65-F5344CB8AC3E}">
        <p14:creationId xmlns:p14="http://schemas.microsoft.com/office/powerpoint/2010/main" val="13200668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0B8623-A17E-4348-B926-5D3686D9C0D8}"/>
              </a:ext>
            </a:extLst>
          </p:cNvPr>
          <p:cNvSpPr>
            <a:spLocks noGrp="1"/>
          </p:cNvSpPr>
          <p:nvPr>
            <p:ph type="ctrTitle"/>
          </p:nvPr>
        </p:nvSpPr>
        <p:spPr/>
        <p:txBody>
          <a:bodyPr/>
          <a:lstStyle/>
          <a:p>
            <a:r>
              <a:rPr lang="en-US" b="1" dirty="0"/>
              <a:t>Catholic Discipleship</a:t>
            </a:r>
          </a:p>
        </p:txBody>
      </p:sp>
      <p:sp>
        <p:nvSpPr>
          <p:cNvPr id="3" name="Subtitle 2">
            <a:extLst>
              <a:ext uri="{FF2B5EF4-FFF2-40B4-BE49-F238E27FC236}">
                <a16:creationId xmlns:a16="http://schemas.microsoft.com/office/drawing/2014/main" xmlns="" id="{562908B0-948F-477F-8BB2-5067139E8E91}"/>
              </a:ext>
            </a:extLst>
          </p:cNvPr>
          <p:cNvSpPr>
            <a:spLocks noGrp="1"/>
          </p:cNvSpPr>
          <p:nvPr>
            <p:ph type="subTitle" idx="1"/>
          </p:nvPr>
        </p:nvSpPr>
        <p:spPr/>
        <p:txBody>
          <a:bodyPr>
            <a:normAutofit/>
          </a:bodyPr>
          <a:lstStyle/>
          <a:p>
            <a:r>
              <a:rPr lang="en-US" sz="2800" b="1" dirty="0"/>
              <a:t>Unit 8: Prayer</a:t>
            </a:r>
          </a:p>
        </p:txBody>
      </p:sp>
    </p:spTree>
    <p:extLst>
      <p:ext uri="{BB962C8B-B14F-4D97-AF65-F5344CB8AC3E}">
        <p14:creationId xmlns:p14="http://schemas.microsoft.com/office/powerpoint/2010/main" val="3310656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89B5E1-6683-4E3E-9CFC-4AA35EA011CF}"/>
              </a:ext>
            </a:extLst>
          </p:cNvPr>
          <p:cNvSpPr>
            <a:spLocks noGrp="1"/>
          </p:cNvSpPr>
          <p:nvPr>
            <p:ph type="title"/>
          </p:nvPr>
        </p:nvSpPr>
        <p:spPr/>
        <p:txBody>
          <a:bodyPr/>
          <a:lstStyle/>
          <a:p>
            <a:r>
              <a:rPr lang="en-US" b="1" dirty="0" smtClean="0"/>
              <a:t/>
            </a:r>
            <a:br>
              <a:rPr lang="en-US" b="1" dirty="0" smtClean="0"/>
            </a:br>
            <a:r>
              <a:rPr lang="en-US" b="1" dirty="0" smtClean="0"/>
              <a:t>Personal </a:t>
            </a:r>
            <a:r>
              <a:rPr lang="en-US" b="1" dirty="0"/>
              <a:t>Prayer</a:t>
            </a:r>
          </a:p>
        </p:txBody>
      </p:sp>
      <p:sp>
        <p:nvSpPr>
          <p:cNvPr id="3" name="Content Placeholder 2">
            <a:extLst>
              <a:ext uri="{FF2B5EF4-FFF2-40B4-BE49-F238E27FC236}">
                <a16:creationId xmlns:a16="http://schemas.microsoft.com/office/drawing/2014/main" xmlns="" id="{01DA5B07-F15A-4B45-BC0B-43AFD0CD35CF}"/>
              </a:ext>
            </a:extLst>
          </p:cNvPr>
          <p:cNvSpPr>
            <a:spLocks noGrp="1"/>
          </p:cNvSpPr>
          <p:nvPr>
            <p:ph idx="1"/>
          </p:nvPr>
        </p:nvSpPr>
        <p:spPr>
          <a:xfrm>
            <a:off x="677334" y="2160589"/>
            <a:ext cx="8744458" cy="3880773"/>
          </a:xfrm>
        </p:spPr>
        <p:txBody>
          <a:bodyPr>
            <a:noAutofit/>
          </a:bodyPr>
          <a:lstStyle/>
          <a:p>
            <a:r>
              <a:rPr lang="en-US" sz="2400" dirty="0"/>
              <a:t>All prayer is to bring me into relationship with God and allow me to express that relationship.</a:t>
            </a:r>
          </a:p>
          <a:p>
            <a:r>
              <a:rPr lang="en-US" sz="2400" dirty="0"/>
              <a:t>Structured prayer: provides the skeleton on which personal sentiments, needs, thoughts, and desires can build</a:t>
            </a:r>
          </a:p>
          <a:p>
            <a:pPr lvl="1"/>
            <a:r>
              <a:rPr lang="en-US" sz="2000" dirty="0"/>
              <a:t>Structured prayer: reciting psalms, the Rosary, using a prayer book, the Divine Mercy chaplet, etc.</a:t>
            </a:r>
          </a:p>
          <a:p>
            <a:r>
              <a:rPr lang="en-US" sz="2400" dirty="0"/>
              <a:t>Unstructured prayer: provides the space for more versatile expression of my heart before God</a:t>
            </a:r>
          </a:p>
          <a:p>
            <a:pPr lvl="1"/>
            <a:r>
              <a:rPr lang="en-US" sz="2000" dirty="0"/>
              <a:t>Unstructured prayer: meditation, contemplation, accompanied by music, done through some of the arts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542953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623827-1EB6-487E-8A16-3DC1F4CE2A3E}"/>
              </a:ext>
            </a:extLst>
          </p:cNvPr>
          <p:cNvSpPr>
            <a:spLocks noGrp="1"/>
          </p:cNvSpPr>
          <p:nvPr>
            <p:ph type="title"/>
          </p:nvPr>
        </p:nvSpPr>
        <p:spPr/>
        <p:txBody>
          <a:bodyPr/>
          <a:lstStyle/>
          <a:p>
            <a:r>
              <a:rPr lang="en-US" b="1" dirty="0" smtClean="0"/>
              <a:t/>
            </a:r>
            <a:br>
              <a:rPr lang="en-US" b="1" dirty="0" smtClean="0"/>
            </a:br>
            <a:r>
              <a:rPr lang="en-US" b="1" dirty="0" smtClean="0"/>
              <a:t>Spiritual </a:t>
            </a:r>
            <a:r>
              <a:rPr lang="en-US" b="1" dirty="0"/>
              <a:t>Exercise (p. 59)</a:t>
            </a:r>
          </a:p>
        </p:txBody>
      </p:sp>
      <p:sp>
        <p:nvSpPr>
          <p:cNvPr id="3" name="Content Placeholder 2">
            <a:extLst>
              <a:ext uri="{FF2B5EF4-FFF2-40B4-BE49-F238E27FC236}">
                <a16:creationId xmlns:a16="http://schemas.microsoft.com/office/drawing/2014/main" xmlns="" id="{C95B9096-7BE0-4411-A34E-9EDA8EEB4AB4}"/>
              </a:ext>
            </a:extLst>
          </p:cNvPr>
          <p:cNvSpPr>
            <a:spLocks noGrp="1"/>
          </p:cNvSpPr>
          <p:nvPr>
            <p:ph idx="1"/>
          </p:nvPr>
        </p:nvSpPr>
        <p:spPr>
          <a:xfrm>
            <a:off x="677334" y="2160589"/>
            <a:ext cx="9577836" cy="3880773"/>
          </a:xfrm>
        </p:spPr>
        <p:txBody>
          <a:bodyPr>
            <a:normAutofit/>
          </a:bodyPr>
          <a:lstStyle/>
          <a:p>
            <a:r>
              <a:rPr lang="en-US" sz="2400" dirty="0"/>
              <a:t>List the various kinds of prayer you do.</a:t>
            </a:r>
          </a:p>
          <a:p>
            <a:r>
              <a:rPr lang="en-US" sz="2400" dirty="0"/>
              <a:t>What does the list tell you about how you like to pray?</a:t>
            </a:r>
          </a:p>
          <a:p>
            <a:r>
              <a:rPr lang="en-US" sz="2400" dirty="0"/>
              <a:t>How does the list suggest ways in which you can grow in prayer?</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639982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638E69-095A-45AC-85F7-D90E9F30D6C5}"/>
              </a:ext>
            </a:extLst>
          </p:cNvPr>
          <p:cNvSpPr>
            <a:spLocks noGrp="1"/>
          </p:cNvSpPr>
          <p:nvPr>
            <p:ph type="title"/>
          </p:nvPr>
        </p:nvSpPr>
        <p:spPr/>
        <p:txBody>
          <a:bodyPr/>
          <a:lstStyle/>
          <a:p>
            <a:r>
              <a:rPr lang="en-US" b="1" dirty="0" smtClean="0"/>
              <a:t/>
            </a:r>
            <a:br>
              <a:rPr lang="en-US" b="1" dirty="0" smtClean="0"/>
            </a:br>
            <a:r>
              <a:rPr lang="en-US" b="1" dirty="0" smtClean="0"/>
              <a:t>Scripture</a:t>
            </a:r>
            <a:r>
              <a:rPr lang="en-US" b="1" dirty="0" smtClean="0">
                <a:solidFill>
                  <a:prstClr val="black"/>
                </a:solidFill>
              </a:rPr>
              <a:t>—</a:t>
            </a:r>
            <a:r>
              <a:rPr lang="en-US" b="1" dirty="0" smtClean="0"/>
              <a:t>Matthew </a:t>
            </a:r>
            <a:r>
              <a:rPr lang="en-US" b="1" dirty="0"/>
              <a:t>6:6-8</a:t>
            </a:r>
          </a:p>
        </p:txBody>
      </p:sp>
      <p:sp>
        <p:nvSpPr>
          <p:cNvPr id="3" name="Content Placeholder 2">
            <a:extLst>
              <a:ext uri="{FF2B5EF4-FFF2-40B4-BE49-F238E27FC236}">
                <a16:creationId xmlns:a16="http://schemas.microsoft.com/office/drawing/2014/main" xmlns="" id="{185CE4BC-25AD-4287-A6F1-DEC2BC6C9825}"/>
              </a:ext>
            </a:extLst>
          </p:cNvPr>
          <p:cNvSpPr>
            <a:spLocks noGrp="1"/>
          </p:cNvSpPr>
          <p:nvPr>
            <p:ph idx="1"/>
          </p:nvPr>
        </p:nvSpPr>
        <p:spPr/>
        <p:txBody>
          <a:bodyPr>
            <a:normAutofit/>
          </a:bodyPr>
          <a:lstStyle/>
          <a:p>
            <a:pPr marL="0" indent="0">
              <a:buNone/>
            </a:pPr>
            <a:r>
              <a:rPr lang="en-US" sz="2400" dirty="0"/>
              <a:t>“When you pray, do not be like the hypocrites, who love to stand and pray in the synagogues and on street corners so that others may see them. Amen, I say to you, they have received their reward. But when you pray, go to your inner room, close the door, and pray to your Father in secret. And your Father who sees in secret will repay you. In praying, do not babble like the pagans, who think that they will be heard because of their many words.</a:t>
            </a:r>
            <a:r>
              <a:rPr lang="en-US" sz="2400" baseline="30000" dirty="0"/>
              <a:t> </a:t>
            </a:r>
            <a:r>
              <a:rPr lang="en-US" sz="2400" dirty="0"/>
              <a:t>Do not be like them. Your Father knows what you need before you ask him</a:t>
            </a:r>
            <a:r>
              <a:rPr lang="en-US" sz="2400" dirty="0" smtClean="0"/>
              <a:t>.”</a:t>
            </a: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300136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ADC408-E1C3-4119-8D75-E88C61255C8D}"/>
              </a:ext>
            </a:extLst>
          </p:cNvPr>
          <p:cNvSpPr>
            <a:spLocks noGrp="1"/>
          </p:cNvSpPr>
          <p:nvPr>
            <p:ph type="title"/>
          </p:nvPr>
        </p:nvSpPr>
        <p:spPr/>
        <p:txBody>
          <a:bodyPr/>
          <a:lstStyle/>
          <a:p>
            <a:r>
              <a:rPr lang="en-US" b="1" dirty="0" smtClean="0"/>
              <a:t/>
            </a:r>
            <a:br>
              <a:rPr lang="en-US" b="1" dirty="0" smtClean="0"/>
            </a:br>
            <a:r>
              <a:rPr lang="en-US" b="1" dirty="0" smtClean="0"/>
              <a:t>Conclusion</a:t>
            </a:r>
            <a:endParaRPr lang="en-US" b="1" dirty="0"/>
          </a:p>
        </p:txBody>
      </p:sp>
      <p:sp>
        <p:nvSpPr>
          <p:cNvPr id="3" name="Content Placeholder 2">
            <a:extLst>
              <a:ext uri="{FF2B5EF4-FFF2-40B4-BE49-F238E27FC236}">
                <a16:creationId xmlns:a16="http://schemas.microsoft.com/office/drawing/2014/main" xmlns="" id="{52329AC9-0708-40D2-A214-C6162262594E}"/>
              </a:ext>
            </a:extLst>
          </p:cNvPr>
          <p:cNvSpPr>
            <a:spLocks noGrp="1"/>
          </p:cNvSpPr>
          <p:nvPr>
            <p:ph idx="1"/>
          </p:nvPr>
        </p:nvSpPr>
        <p:spPr/>
        <p:txBody>
          <a:bodyPr>
            <a:noAutofit/>
          </a:bodyPr>
          <a:lstStyle/>
          <a:p>
            <a:r>
              <a:rPr lang="en-US" sz="2400" dirty="0"/>
              <a:t>Thank you for coming and participating.</a:t>
            </a:r>
          </a:p>
          <a:p>
            <a:r>
              <a:rPr lang="en-US" sz="2400" dirty="0"/>
              <a:t>Please think of bringing a friend along next week.</a:t>
            </a:r>
          </a:p>
          <a:p>
            <a:r>
              <a:rPr lang="en-US" sz="2400" dirty="0"/>
              <a:t>You may bring your Bible next week, although we will be focusing on other themes of discipleship, such as the Mass.</a:t>
            </a:r>
          </a:p>
          <a:p>
            <a:r>
              <a:rPr lang="en-US" sz="2400" dirty="0"/>
              <a:t>We invite you to spend some time in hospitality after our session.</a:t>
            </a:r>
          </a:p>
          <a:p>
            <a:r>
              <a:rPr lang="en-US" sz="2400" dirty="0"/>
              <a:t>Please stand and recite together the Catholic Discipleship prayer and the Lord’s Prayer.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56564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4FE3EE-13F9-42EC-A5DC-C48FF173F07E}"/>
              </a:ext>
            </a:extLst>
          </p:cNvPr>
          <p:cNvSpPr>
            <a:spLocks noGrp="1"/>
          </p:cNvSpPr>
          <p:nvPr>
            <p:ph type="title"/>
          </p:nvPr>
        </p:nvSpPr>
        <p:spPr/>
        <p:txBody>
          <a:bodyPr/>
          <a:lstStyle/>
          <a:p>
            <a:r>
              <a:rPr lang="en-US" b="1" dirty="0" smtClean="0"/>
              <a:t/>
            </a:r>
            <a:br>
              <a:rPr lang="en-US" b="1" dirty="0" smtClean="0"/>
            </a:br>
            <a:r>
              <a:rPr lang="en-US" b="1" dirty="0" smtClean="0"/>
              <a:t>Catholic </a:t>
            </a:r>
            <a:r>
              <a:rPr lang="en-US" b="1" dirty="0"/>
              <a:t>Discipleship Prayer</a:t>
            </a:r>
          </a:p>
        </p:txBody>
      </p:sp>
      <p:sp>
        <p:nvSpPr>
          <p:cNvPr id="3" name="Content Placeholder 2">
            <a:extLst>
              <a:ext uri="{FF2B5EF4-FFF2-40B4-BE49-F238E27FC236}">
                <a16:creationId xmlns:a16="http://schemas.microsoft.com/office/drawing/2014/main" xmlns="" id="{203F6F52-8091-49B3-A2DE-A5509A6551AD}"/>
              </a:ext>
            </a:extLst>
          </p:cNvPr>
          <p:cNvSpPr>
            <a:spLocks noGrp="1"/>
          </p:cNvSpPr>
          <p:nvPr>
            <p:ph idx="1"/>
          </p:nvPr>
        </p:nvSpPr>
        <p:spPr/>
        <p:txBody>
          <a:bodyPr>
            <a:noAutofit/>
          </a:bodyPr>
          <a:lstStyle/>
          <a:p>
            <a:pPr marL="0" indent="0">
              <a:buNone/>
            </a:pPr>
            <a:r>
              <a:rPr lang="en-US" sz="2400" b="1" dirty="0"/>
              <a:t>Lord, God, through our baptisms you have made us disciples, followers of Jesus who attend to his Word, pray and worship in his Spirit, experience love in his community of the Church, and are sent to serve by helping others as he did. </a:t>
            </a:r>
            <a:r>
              <a:rPr lang="en-US" sz="2400" b="1" dirty="0" smtClean="0"/>
              <a:t>Lead </a:t>
            </a:r>
            <a:r>
              <a:rPr lang="en-US" sz="2400" b="1" dirty="0"/>
              <a:t>us, Father, more fully into your Kingdom, which Jesus came to begin and fulfill.  Help us, through his Spirit, to adhere to him and bring his Good News to all we encounter. </a:t>
            </a:r>
            <a:r>
              <a:rPr lang="en-US" sz="2400" b="1" dirty="0" smtClean="0"/>
              <a:t>We </a:t>
            </a:r>
            <a:r>
              <a:rPr lang="en-US" sz="2400" b="1" dirty="0"/>
              <a:t>pray this in his name. </a:t>
            </a:r>
            <a:r>
              <a:rPr lang="en-US" sz="2400" b="1" dirty="0" smtClean="0"/>
              <a:t>Amen</a:t>
            </a:r>
            <a:r>
              <a:rPr lang="en-US" sz="2400" b="1" dirty="0"/>
              <a:t>.</a:t>
            </a:r>
            <a:endParaRPr lang="en-US" sz="2400" dirty="0"/>
          </a:p>
          <a:p>
            <a:pPr marL="0" indent="0">
              <a:buNone/>
            </a:pPr>
            <a:endParaRPr lang="en-US" sz="2400" dirty="0"/>
          </a:p>
          <a:p>
            <a:pPr marL="0" indent="0">
              <a:buNone/>
            </a:pPr>
            <a:r>
              <a:rPr lang="en-US" sz="2400" b="1" i="1" dirty="0"/>
              <a:t>Our </a:t>
            </a:r>
            <a:r>
              <a:rPr lang="en-US" sz="2400" b="1" i="1" dirty="0" smtClean="0"/>
              <a:t>Father... </a:t>
            </a:r>
            <a:endParaRPr lang="en-US" sz="2400" b="1"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948113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ABFD5F-422F-42BB-B973-C48C8FF3BE02}"/>
              </a:ext>
            </a:extLst>
          </p:cNvPr>
          <p:cNvSpPr>
            <a:spLocks noGrp="1"/>
          </p:cNvSpPr>
          <p:nvPr>
            <p:ph type="title"/>
          </p:nvPr>
        </p:nvSpPr>
        <p:spPr/>
        <p:txBody>
          <a:bodyPr/>
          <a:lstStyle/>
          <a:p>
            <a:r>
              <a:rPr lang="en-US" b="1" dirty="0" smtClean="0"/>
              <a:t/>
            </a:r>
            <a:br>
              <a:rPr lang="en-US" b="1" dirty="0" smtClean="0"/>
            </a:br>
            <a:r>
              <a:rPr lang="en-US" b="1" dirty="0" smtClean="0"/>
              <a:t>Opening </a:t>
            </a:r>
            <a:r>
              <a:rPr lang="en-US" b="1" dirty="0"/>
              <a:t>Prayer</a:t>
            </a:r>
          </a:p>
        </p:txBody>
      </p:sp>
      <p:sp>
        <p:nvSpPr>
          <p:cNvPr id="3" name="Content Placeholder 2">
            <a:extLst>
              <a:ext uri="{FF2B5EF4-FFF2-40B4-BE49-F238E27FC236}">
                <a16:creationId xmlns:a16="http://schemas.microsoft.com/office/drawing/2014/main" xmlns="" id="{87C2CC5B-EB82-4CA3-8ED8-B12B94829F1B}"/>
              </a:ext>
            </a:extLst>
          </p:cNvPr>
          <p:cNvSpPr>
            <a:spLocks noGrp="1"/>
          </p:cNvSpPr>
          <p:nvPr>
            <p:ph idx="1"/>
          </p:nvPr>
        </p:nvSpPr>
        <p:spPr/>
        <p:txBody>
          <a:bodyPr>
            <a:noAutofit/>
          </a:bodyPr>
          <a:lstStyle/>
          <a:p>
            <a:pPr marL="0" indent="0">
              <a:buNone/>
            </a:pPr>
            <a:r>
              <a:rPr lang="en-US" sz="2400" b="1" dirty="0"/>
              <a:t>O Holy Spirit of God, take me as your disciple. </a:t>
            </a:r>
            <a:r>
              <a:rPr lang="en-US" sz="2400" b="1" dirty="0" smtClean="0"/>
              <a:t>Guide </a:t>
            </a:r>
            <a:r>
              <a:rPr lang="en-US" sz="2400" b="1" dirty="0"/>
              <a:t>me, illuminate me, sanctify me. </a:t>
            </a:r>
            <a:r>
              <a:rPr lang="en-US" sz="2400" b="1" dirty="0" smtClean="0"/>
              <a:t>Bind </a:t>
            </a:r>
            <a:r>
              <a:rPr lang="en-US" sz="2400" b="1" dirty="0"/>
              <a:t>my hands that they may do no evil. </a:t>
            </a:r>
            <a:r>
              <a:rPr lang="en-US" sz="2400" b="1" dirty="0" smtClean="0"/>
              <a:t>Cover </a:t>
            </a:r>
            <a:r>
              <a:rPr lang="en-US" sz="2400" b="1" dirty="0"/>
              <a:t>my eyes that they may see it no more</a:t>
            </a:r>
            <a:r>
              <a:rPr lang="en-US" sz="2400" b="1" dirty="0" smtClean="0"/>
              <a:t>. </a:t>
            </a:r>
            <a:r>
              <a:rPr lang="en-US" sz="2400" b="1" dirty="0"/>
              <a:t>Sanctify my heart, that evil may not dwell within me. </a:t>
            </a:r>
            <a:r>
              <a:rPr lang="en-US" sz="2400" b="1" dirty="0" smtClean="0"/>
              <a:t>Be </a:t>
            </a:r>
            <a:r>
              <a:rPr lang="en-US" sz="2400" b="1" dirty="0"/>
              <a:t>my guard. </a:t>
            </a:r>
            <a:r>
              <a:rPr lang="en-US" sz="2400" b="1" dirty="0" smtClean="0"/>
              <a:t>Be </a:t>
            </a:r>
            <a:r>
              <a:rPr lang="en-US" sz="2400" b="1" dirty="0"/>
              <a:t>my guide.</a:t>
            </a:r>
            <a:endParaRPr lang="en-US" sz="2400" dirty="0"/>
          </a:p>
          <a:p>
            <a:pPr marL="0" indent="0">
              <a:buNone/>
            </a:pPr>
            <a:r>
              <a:rPr lang="en-US" sz="2400" b="1" dirty="0"/>
              <a:t>Wherever you lead me, I will go. </a:t>
            </a:r>
            <a:r>
              <a:rPr lang="en-US" sz="2400" b="1" dirty="0" smtClean="0"/>
              <a:t>Whatever </a:t>
            </a:r>
            <a:r>
              <a:rPr lang="en-US" sz="2400" b="1" dirty="0"/>
              <a:t>you forbid me, I will renounce.  Whatever you command me, in your strength I will do. </a:t>
            </a:r>
            <a:r>
              <a:rPr lang="en-US" sz="2400" b="1" dirty="0" smtClean="0"/>
              <a:t>Lead </a:t>
            </a:r>
            <a:r>
              <a:rPr lang="en-US" sz="2400" b="1" dirty="0"/>
              <a:t>me, then, to the fullness of your truth. Amen.</a:t>
            </a:r>
            <a:endParaRPr lang="en-US" sz="2400" dirty="0"/>
          </a:p>
          <a:p>
            <a:pPr marL="0" indent="0">
              <a:buNone/>
            </a:pPr>
            <a:endParaRPr lang="en-US" sz="2400" i="1" dirty="0" smtClean="0"/>
          </a:p>
          <a:p>
            <a:pPr marL="0" indent="0">
              <a:buNone/>
            </a:pPr>
            <a:r>
              <a:rPr lang="en-US" sz="2400" i="1" dirty="0" smtClean="0"/>
              <a:t>- </a:t>
            </a:r>
            <a:r>
              <a:rPr lang="en-US" sz="2400" i="1" dirty="0" smtClean="0"/>
              <a:t>Henry </a:t>
            </a:r>
            <a:r>
              <a:rPr lang="en-US" sz="2400" i="1" dirty="0"/>
              <a:t>Edward Cardinal Manning, </a:t>
            </a:r>
            <a:r>
              <a:rPr lang="en-US" sz="2400" i="1" dirty="0" smtClean="0"/>
              <a:t>1809-1892</a:t>
            </a:r>
            <a:endParaRPr lang="en-US" sz="2400"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603559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A9AAA3-CEC6-435C-AFD9-9C1D278EAF1C}"/>
              </a:ext>
            </a:extLst>
          </p:cNvPr>
          <p:cNvSpPr>
            <a:spLocks noGrp="1"/>
          </p:cNvSpPr>
          <p:nvPr>
            <p:ph type="title"/>
          </p:nvPr>
        </p:nvSpPr>
        <p:spPr/>
        <p:txBody>
          <a:bodyPr/>
          <a:lstStyle/>
          <a:p>
            <a:r>
              <a:rPr lang="en-US" b="1" dirty="0" smtClean="0"/>
              <a:t/>
            </a:r>
            <a:br>
              <a:rPr lang="en-US" b="1" dirty="0" smtClean="0"/>
            </a:br>
            <a:r>
              <a:rPr lang="en-US" b="1" dirty="0" smtClean="0"/>
              <a:t>Orientation</a:t>
            </a:r>
            <a:endParaRPr lang="en-US" b="1" dirty="0"/>
          </a:p>
        </p:txBody>
      </p:sp>
      <p:sp>
        <p:nvSpPr>
          <p:cNvPr id="3" name="Content Placeholder 2">
            <a:extLst>
              <a:ext uri="{FF2B5EF4-FFF2-40B4-BE49-F238E27FC236}">
                <a16:creationId xmlns:a16="http://schemas.microsoft.com/office/drawing/2014/main" xmlns="" id="{84AFBEC1-F372-4E47-9037-DF88ECA3CB44}"/>
              </a:ext>
            </a:extLst>
          </p:cNvPr>
          <p:cNvSpPr>
            <a:spLocks noGrp="1"/>
          </p:cNvSpPr>
          <p:nvPr>
            <p:ph idx="1"/>
          </p:nvPr>
        </p:nvSpPr>
        <p:spPr/>
        <p:txBody>
          <a:bodyPr>
            <a:normAutofit/>
          </a:bodyPr>
          <a:lstStyle/>
          <a:p>
            <a:r>
              <a:rPr lang="en-US" sz="2400" dirty="0"/>
              <a:t>The twelve units of </a:t>
            </a:r>
            <a:r>
              <a:rPr lang="en-US" sz="2400" i="1" dirty="0"/>
              <a:t>Catholic Discipleship </a:t>
            </a:r>
            <a:r>
              <a:rPr lang="en-US" sz="2400" dirty="0"/>
              <a:t>are helping us explore dimensions of what it means to be a missionary disciple in the Church today.</a:t>
            </a:r>
          </a:p>
          <a:p>
            <a:pPr lvl="0"/>
            <a:r>
              <a:rPr lang="en-US" sz="2400" dirty="0"/>
              <a:t>Each unit has an essay section, a spiritual exercise section, and a Scripture passage with reflection questions.</a:t>
            </a:r>
          </a:p>
          <a:p>
            <a:r>
              <a:rPr lang="en-US" sz="2400" dirty="0"/>
              <a:t>Please read the essay section before each meeting.</a:t>
            </a:r>
          </a:p>
          <a:p>
            <a:r>
              <a:rPr lang="en-US" sz="2400" dirty="0"/>
              <a:t>We will do the spiritual exercises together.</a:t>
            </a:r>
          </a:p>
          <a:p>
            <a:r>
              <a:rPr lang="en-US" sz="2400" dirty="0"/>
              <a:t>We will use the Scripture as part of our prayer.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10284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651927-37A7-4A1A-B7C4-EE00F2398D72}"/>
              </a:ext>
            </a:extLst>
          </p:cNvPr>
          <p:cNvSpPr>
            <a:spLocks noGrp="1"/>
          </p:cNvSpPr>
          <p:nvPr>
            <p:ph type="title"/>
          </p:nvPr>
        </p:nvSpPr>
        <p:spPr/>
        <p:txBody>
          <a:bodyPr/>
          <a:lstStyle/>
          <a:p>
            <a:r>
              <a:rPr lang="en-US" b="1" dirty="0" smtClean="0"/>
              <a:t/>
            </a:r>
            <a:br>
              <a:rPr lang="en-US" b="1" dirty="0" smtClean="0"/>
            </a:br>
            <a:r>
              <a:rPr lang="en-US" b="1" dirty="0" smtClean="0"/>
              <a:t>Objectives</a:t>
            </a:r>
            <a:endParaRPr lang="en-US" b="1" dirty="0"/>
          </a:p>
        </p:txBody>
      </p:sp>
      <p:sp>
        <p:nvSpPr>
          <p:cNvPr id="3" name="Content Placeholder 2">
            <a:extLst>
              <a:ext uri="{FF2B5EF4-FFF2-40B4-BE49-F238E27FC236}">
                <a16:creationId xmlns:a16="http://schemas.microsoft.com/office/drawing/2014/main" xmlns="" id="{311360A5-3535-4E15-80BC-D5DCFF0A9B4F}"/>
              </a:ext>
            </a:extLst>
          </p:cNvPr>
          <p:cNvSpPr>
            <a:spLocks noGrp="1"/>
          </p:cNvSpPr>
          <p:nvPr>
            <p:ph idx="1"/>
          </p:nvPr>
        </p:nvSpPr>
        <p:spPr/>
        <p:txBody>
          <a:bodyPr>
            <a:normAutofit/>
          </a:bodyPr>
          <a:lstStyle/>
          <a:p>
            <a:r>
              <a:rPr lang="en-US" sz="2400" dirty="0"/>
              <a:t>To reflect on the experience of prayer</a:t>
            </a:r>
          </a:p>
          <a:p>
            <a:r>
              <a:rPr lang="en-US" sz="2400" dirty="0"/>
              <a:t>To see prayer in terms of relationship and discipleship</a:t>
            </a:r>
          </a:p>
          <a:p>
            <a:r>
              <a:rPr lang="en-US" sz="2400" dirty="0"/>
              <a:t>To grasp prayer as an expression of relationship in terms of the images and teachings of the Bible</a:t>
            </a:r>
          </a:p>
          <a:p>
            <a:r>
              <a:rPr lang="en-US" sz="2400" dirty="0"/>
              <a:t>To explore basic kinds of prayer </a:t>
            </a:r>
          </a:p>
          <a:p>
            <a:r>
              <a:rPr lang="en-US" sz="2400" dirty="0"/>
              <a:t>To become clearer about the place of personal prayer in our own lives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667619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4A59F8-5AC1-4A0F-8491-FADFF448F1AD}"/>
              </a:ext>
            </a:extLst>
          </p:cNvPr>
          <p:cNvSpPr>
            <a:spLocks noGrp="1"/>
          </p:cNvSpPr>
          <p:nvPr>
            <p:ph type="title"/>
          </p:nvPr>
        </p:nvSpPr>
        <p:spPr/>
        <p:txBody>
          <a:bodyPr/>
          <a:lstStyle/>
          <a:p>
            <a:r>
              <a:rPr lang="en-US" b="1" dirty="0"/>
              <a:t/>
            </a:r>
            <a:br>
              <a:rPr lang="en-US" b="1" dirty="0"/>
            </a:br>
            <a:r>
              <a:rPr lang="en-US" b="1" dirty="0" smtClean="0"/>
              <a:t>Prayer </a:t>
            </a:r>
            <a:r>
              <a:rPr lang="en-US" b="1" dirty="0"/>
              <a:t>and Discipleship</a:t>
            </a:r>
          </a:p>
        </p:txBody>
      </p:sp>
      <p:sp>
        <p:nvSpPr>
          <p:cNvPr id="3" name="Content Placeholder 2">
            <a:extLst>
              <a:ext uri="{FF2B5EF4-FFF2-40B4-BE49-F238E27FC236}">
                <a16:creationId xmlns:a16="http://schemas.microsoft.com/office/drawing/2014/main" xmlns="" id="{0405EC6F-2240-4095-B910-CADFCC2248BE}"/>
              </a:ext>
            </a:extLst>
          </p:cNvPr>
          <p:cNvSpPr>
            <a:spLocks noGrp="1"/>
          </p:cNvSpPr>
          <p:nvPr>
            <p:ph idx="1"/>
          </p:nvPr>
        </p:nvSpPr>
        <p:spPr/>
        <p:txBody>
          <a:bodyPr>
            <a:normAutofit/>
          </a:bodyPr>
          <a:lstStyle/>
          <a:p>
            <a:pPr marL="0" indent="0">
              <a:buNone/>
            </a:pPr>
            <a:r>
              <a:rPr lang="en-US" sz="2400" dirty="0"/>
              <a:t>So, prayer has to be more than a formula, and it means something more than a vague talking to God</a:t>
            </a:r>
            <a:r>
              <a:rPr lang="en-US" sz="2400" dirty="0" smtClean="0"/>
              <a:t>. </a:t>
            </a:r>
            <a:r>
              <a:rPr lang="en-US" sz="2400" dirty="0"/>
              <a:t>In fact, prayer flows from the heart of our experience of discipleship. </a:t>
            </a:r>
            <a:r>
              <a:rPr lang="en-US" sz="2400" dirty="0" smtClean="0"/>
              <a:t>Once </a:t>
            </a:r>
            <a:r>
              <a:rPr lang="en-US" sz="2400" dirty="0"/>
              <a:t>we, as disciples, have a sense of relationship with God, and once we let the Scriptures deepen that relationship, then prayer becomes a way for us to enter into intimate communion with God. </a:t>
            </a:r>
            <a:r>
              <a:rPr lang="en-US" sz="2400" dirty="0" smtClean="0"/>
              <a:t>We </a:t>
            </a:r>
            <a:r>
              <a:rPr lang="en-US" sz="2400" dirty="0"/>
              <a:t>find ourselves open to the deepest levels of God’s presence; likewise, we sense God’s ever-ready openness to us (p. 54).</a:t>
            </a:r>
          </a:p>
          <a:p>
            <a:pPr marL="0" indent="0">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195103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F2050EFD-9300-41A0-B979-869E0D1470FD}"/>
              </a:ext>
            </a:extLst>
          </p:cNvPr>
          <p:cNvGraphicFramePr>
            <a:graphicFrameLocks noGrp="1"/>
          </p:cNvGraphicFramePr>
          <p:nvPr>
            <p:ph idx="1"/>
            <p:extLst>
              <p:ext uri="{D42A27DB-BD31-4B8C-83A1-F6EECF244321}">
                <p14:modId xmlns:p14="http://schemas.microsoft.com/office/powerpoint/2010/main" val="327677930"/>
              </p:ext>
            </p:extLst>
          </p:nvPr>
        </p:nvGraphicFramePr>
        <p:xfrm>
          <a:off x="619990" y="1223039"/>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713474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0914A9-8765-43F0-8BA1-5639C40EB743}"/>
              </a:ext>
            </a:extLst>
          </p:cNvPr>
          <p:cNvSpPr>
            <a:spLocks noGrp="1"/>
          </p:cNvSpPr>
          <p:nvPr>
            <p:ph type="title"/>
          </p:nvPr>
        </p:nvSpPr>
        <p:spPr/>
        <p:txBody>
          <a:bodyPr/>
          <a:lstStyle/>
          <a:p>
            <a:r>
              <a:rPr lang="en-US" b="1" dirty="0" smtClean="0"/>
              <a:t/>
            </a:r>
            <a:br>
              <a:rPr lang="en-US" b="1" dirty="0" smtClean="0"/>
            </a:br>
            <a:r>
              <a:rPr lang="en-US" b="1" dirty="0" smtClean="0"/>
              <a:t>What </a:t>
            </a:r>
            <a:r>
              <a:rPr lang="en-US" b="1" dirty="0"/>
              <a:t>Does Prayer Do?</a:t>
            </a:r>
          </a:p>
        </p:txBody>
      </p:sp>
      <p:sp>
        <p:nvSpPr>
          <p:cNvPr id="3" name="Content Placeholder 2">
            <a:extLst>
              <a:ext uri="{FF2B5EF4-FFF2-40B4-BE49-F238E27FC236}">
                <a16:creationId xmlns:a16="http://schemas.microsoft.com/office/drawing/2014/main" xmlns="" id="{95C4FCA1-2ECE-49BC-A91E-98B4E8F54565}"/>
              </a:ext>
            </a:extLst>
          </p:cNvPr>
          <p:cNvSpPr>
            <a:spLocks noGrp="1"/>
          </p:cNvSpPr>
          <p:nvPr>
            <p:ph idx="1"/>
          </p:nvPr>
        </p:nvSpPr>
        <p:spPr/>
        <p:txBody>
          <a:bodyPr>
            <a:normAutofit/>
          </a:bodyPr>
          <a:lstStyle/>
          <a:p>
            <a:r>
              <a:rPr lang="en-US" sz="2400" dirty="0"/>
              <a:t>Our ordinary experiences</a:t>
            </a:r>
          </a:p>
          <a:p>
            <a:r>
              <a:rPr lang="en-US" sz="2400" dirty="0"/>
              <a:t>Some extraordinary experiences in our lives</a:t>
            </a:r>
          </a:p>
          <a:p>
            <a:r>
              <a:rPr lang="en-US" sz="2400" dirty="0"/>
              <a:t>Moments when other dimensions were opened to us</a:t>
            </a:r>
          </a:p>
          <a:p>
            <a:r>
              <a:rPr lang="en-US" sz="2400" dirty="0"/>
              <a:t>Moments when dimensions of God and eternity seemed to be open to us</a:t>
            </a:r>
          </a:p>
          <a:p>
            <a:r>
              <a:rPr lang="en-US" sz="2400" dirty="0"/>
              <a:t>Moments that seem to transcend the limitations of everyday experience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629600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D1B70D-8E6C-4EE4-87A4-D7C0BC34DD3E}"/>
              </a:ext>
            </a:extLst>
          </p:cNvPr>
          <p:cNvSpPr>
            <a:spLocks noGrp="1"/>
          </p:cNvSpPr>
          <p:nvPr>
            <p:ph type="title"/>
          </p:nvPr>
        </p:nvSpPr>
        <p:spPr/>
        <p:txBody>
          <a:bodyPr/>
          <a:lstStyle/>
          <a:p>
            <a:r>
              <a:rPr lang="en-US" b="1" dirty="0" smtClean="0"/>
              <a:t/>
            </a:r>
            <a:br>
              <a:rPr lang="en-US" b="1" dirty="0" smtClean="0"/>
            </a:br>
            <a:r>
              <a:rPr lang="en-US" b="1" dirty="0" smtClean="0"/>
              <a:t>Prayer</a:t>
            </a:r>
            <a:endParaRPr lang="en-US" b="1" dirty="0"/>
          </a:p>
        </p:txBody>
      </p:sp>
      <p:sp>
        <p:nvSpPr>
          <p:cNvPr id="3" name="Content Placeholder 2">
            <a:extLst>
              <a:ext uri="{FF2B5EF4-FFF2-40B4-BE49-F238E27FC236}">
                <a16:creationId xmlns:a16="http://schemas.microsoft.com/office/drawing/2014/main" xmlns="" id="{B818B67F-CA4D-4692-9EA9-8D97254B519E}"/>
              </a:ext>
            </a:extLst>
          </p:cNvPr>
          <p:cNvSpPr>
            <a:spLocks noGrp="1"/>
          </p:cNvSpPr>
          <p:nvPr>
            <p:ph idx="1"/>
          </p:nvPr>
        </p:nvSpPr>
        <p:spPr/>
        <p:txBody>
          <a:bodyPr>
            <a:noAutofit/>
          </a:bodyPr>
          <a:lstStyle/>
          <a:p>
            <a:r>
              <a:rPr lang="en-US" sz="2400" dirty="0"/>
              <a:t>Prayer is that deliberate action we take to address, and listen to, the divine mystery—as God becomes known in the holy Scriptures and in our centuries-old reflection on the Scriptures (p. 55</a:t>
            </a:r>
            <a:r>
              <a:rPr lang="en-US" sz="2400" dirty="0" smtClean="0"/>
              <a:t>).</a:t>
            </a:r>
            <a:endParaRPr lang="en-US" sz="2400" dirty="0"/>
          </a:p>
          <a:p>
            <a:r>
              <a:rPr lang="en-US" sz="2400" dirty="0"/>
              <a:t>Signs and wonders appear in what looked like an empty field. </a:t>
            </a:r>
            <a:r>
              <a:rPr lang="en-US" sz="2400" dirty="0" smtClean="0"/>
              <a:t>We </a:t>
            </a:r>
            <a:r>
              <a:rPr lang="en-US" sz="2400" dirty="0"/>
              <a:t>‘hear’ God speaking not in </a:t>
            </a:r>
            <a:r>
              <a:rPr lang="en-US" sz="2400" dirty="0" smtClean="0"/>
              <a:t>language, </a:t>
            </a:r>
            <a:r>
              <a:rPr lang="en-US" sz="2400" dirty="0"/>
              <a:t>but in relationships that change and transform us: God ‘speaks’ peace, grace, hope, faith, generosity, and deeper life.  We find these, miraculously(!), as realities in our hearts (p. 56).</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120487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C05B61-0591-4C6E-8D22-DB6FE3007083}"/>
              </a:ext>
            </a:extLst>
          </p:cNvPr>
          <p:cNvSpPr>
            <a:spLocks noGrp="1"/>
          </p:cNvSpPr>
          <p:nvPr>
            <p:ph type="title"/>
          </p:nvPr>
        </p:nvSpPr>
        <p:spPr/>
        <p:txBody>
          <a:bodyPr/>
          <a:lstStyle/>
          <a:p>
            <a:r>
              <a:rPr lang="en-US" b="1" dirty="0" smtClean="0"/>
              <a:t/>
            </a:r>
            <a:br>
              <a:rPr lang="en-US" b="1" dirty="0" smtClean="0"/>
            </a:br>
            <a:r>
              <a:rPr lang="en-US" b="1" dirty="0" smtClean="0"/>
              <a:t>Expressions </a:t>
            </a:r>
            <a:r>
              <a:rPr lang="en-US" b="1" dirty="0"/>
              <a:t>of Prayer</a:t>
            </a:r>
          </a:p>
        </p:txBody>
      </p:sp>
      <p:sp>
        <p:nvSpPr>
          <p:cNvPr id="5" name="Rectangle 4">
            <a:extLst>
              <a:ext uri="{FF2B5EF4-FFF2-40B4-BE49-F238E27FC236}">
                <a16:creationId xmlns:a16="http://schemas.microsoft.com/office/drawing/2014/main" xmlns="" id="{F6B46071-EAFD-48E4-AFF4-E6B56455CFD5}"/>
              </a:ext>
            </a:extLst>
          </p:cNvPr>
          <p:cNvSpPr/>
          <p:nvPr/>
        </p:nvSpPr>
        <p:spPr>
          <a:xfrm>
            <a:off x="957273" y="3278529"/>
            <a:ext cx="2957804" cy="1236306"/>
          </a:xfrm>
          <a:prstGeom prst="rect">
            <a:avLst/>
          </a:prstGeom>
          <a:solidFill>
            <a:srgbClr val="D6D6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xmlns="" id="{58730F93-4215-4515-BDB0-FC682832BA56}"/>
              </a:ext>
            </a:extLst>
          </p:cNvPr>
          <p:cNvSpPr/>
          <p:nvPr/>
        </p:nvSpPr>
        <p:spPr>
          <a:xfrm>
            <a:off x="5753208" y="2350133"/>
            <a:ext cx="2761861" cy="928396"/>
          </a:xfrm>
          <a:prstGeom prst="rect">
            <a:avLst/>
          </a:prstGeom>
          <a:solidFill>
            <a:srgbClr val="D6D6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xmlns="" id="{F4C73A8F-6DE2-476E-8C8F-1F619F5CC52F}"/>
              </a:ext>
            </a:extLst>
          </p:cNvPr>
          <p:cNvSpPr/>
          <p:nvPr/>
        </p:nvSpPr>
        <p:spPr>
          <a:xfrm>
            <a:off x="5753208" y="4454186"/>
            <a:ext cx="2761861" cy="928396"/>
          </a:xfrm>
          <a:prstGeom prst="rect">
            <a:avLst/>
          </a:prstGeom>
          <a:solidFill>
            <a:srgbClr val="D6D6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Right 7">
            <a:extLst>
              <a:ext uri="{FF2B5EF4-FFF2-40B4-BE49-F238E27FC236}">
                <a16:creationId xmlns:a16="http://schemas.microsoft.com/office/drawing/2014/main" xmlns="" id="{D33D6AEF-A7CE-48F5-832A-0C2F049EACB5}"/>
              </a:ext>
            </a:extLst>
          </p:cNvPr>
          <p:cNvSpPr/>
          <p:nvPr/>
        </p:nvSpPr>
        <p:spPr>
          <a:xfrm rot="20912637">
            <a:off x="4140860" y="2812661"/>
            <a:ext cx="926841" cy="5038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xmlns="" id="{CB8AF4A8-B6C9-4690-9C21-FC95AD6F7487}"/>
              </a:ext>
            </a:extLst>
          </p:cNvPr>
          <p:cNvSpPr/>
          <p:nvPr/>
        </p:nvSpPr>
        <p:spPr>
          <a:xfrm rot="729174">
            <a:off x="4139012" y="4545937"/>
            <a:ext cx="926841" cy="5038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xmlns="" id="{B9C4604E-C38F-46B2-BF94-D82582440539}"/>
              </a:ext>
            </a:extLst>
          </p:cNvPr>
          <p:cNvSpPr txBox="1"/>
          <p:nvPr/>
        </p:nvSpPr>
        <p:spPr>
          <a:xfrm>
            <a:off x="1581912" y="3668348"/>
            <a:ext cx="1710612" cy="461665"/>
          </a:xfrm>
          <a:prstGeom prst="rect">
            <a:avLst/>
          </a:prstGeom>
          <a:noFill/>
        </p:spPr>
        <p:txBody>
          <a:bodyPr wrap="square" rtlCol="0">
            <a:spAutoFit/>
          </a:bodyPr>
          <a:lstStyle/>
          <a:p>
            <a:pPr algn="ctr"/>
            <a:r>
              <a:rPr lang="en-US" sz="2400" b="1" dirty="0" smtClean="0"/>
              <a:t>Prayer</a:t>
            </a:r>
            <a:endParaRPr lang="en-US" sz="2400" b="1" dirty="0"/>
          </a:p>
        </p:txBody>
      </p:sp>
      <p:sp>
        <p:nvSpPr>
          <p:cNvPr id="11" name="TextBox 10">
            <a:extLst>
              <a:ext uri="{FF2B5EF4-FFF2-40B4-BE49-F238E27FC236}">
                <a16:creationId xmlns:a16="http://schemas.microsoft.com/office/drawing/2014/main" xmlns="" id="{93F482C6-4757-4ADC-98A0-3FD67ED3AA85}"/>
              </a:ext>
            </a:extLst>
          </p:cNvPr>
          <p:cNvSpPr txBox="1"/>
          <p:nvPr/>
        </p:nvSpPr>
        <p:spPr>
          <a:xfrm>
            <a:off x="6190192" y="2583498"/>
            <a:ext cx="1887891" cy="461665"/>
          </a:xfrm>
          <a:prstGeom prst="rect">
            <a:avLst/>
          </a:prstGeom>
          <a:noFill/>
        </p:spPr>
        <p:txBody>
          <a:bodyPr wrap="square" rtlCol="0">
            <a:spAutoFit/>
          </a:bodyPr>
          <a:lstStyle/>
          <a:p>
            <a:pPr algn="ctr"/>
            <a:r>
              <a:rPr lang="en-US" sz="2400" b="1" dirty="0" smtClean="0"/>
              <a:t>Petition</a:t>
            </a:r>
            <a:endParaRPr lang="en-US" sz="2400" b="1" dirty="0"/>
          </a:p>
        </p:txBody>
      </p:sp>
      <p:sp>
        <p:nvSpPr>
          <p:cNvPr id="12" name="TextBox 11">
            <a:extLst>
              <a:ext uri="{FF2B5EF4-FFF2-40B4-BE49-F238E27FC236}">
                <a16:creationId xmlns:a16="http://schemas.microsoft.com/office/drawing/2014/main" xmlns="" id="{024197D4-8418-4A73-BD69-E21498E51F24}"/>
              </a:ext>
            </a:extLst>
          </p:cNvPr>
          <p:cNvSpPr txBox="1"/>
          <p:nvPr/>
        </p:nvSpPr>
        <p:spPr>
          <a:xfrm>
            <a:off x="6190191" y="4687551"/>
            <a:ext cx="1887891" cy="461665"/>
          </a:xfrm>
          <a:prstGeom prst="rect">
            <a:avLst/>
          </a:prstGeom>
          <a:noFill/>
        </p:spPr>
        <p:txBody>
          <a:bodyPr wrap="square" rtlCol="0">
            <a:spAutoFit/>
          </a:bodyPr>
          <a:lstStyle/>
          <a:p>
            <a:pPr algn="ctr"/>
            <a:r>
              <a:rPr lang="en-US" sz="2400" b="1" dirty="0" smtClean="0"/>
              <a:t>Adoration</a:t>
            </a:r>
            <a:endParaRPr lang="en-US" sz="2400" b="1" dirty="0"/>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976593944"/>
      </p:ext>
    </p:extLst>
  </p:cSld>
  <p:clrMapOvr>
    <a:masterClrMapping/>
  </p:clrMapOvr>
</p:sld>
</file>

<file path=ppt/theme/theme1.xml><?xml version="1.0" encoding="utf-8"?>
<a:theme xmlns:a="http://schemas.openxmlformats.org/drawingml/2006/main" name="Facet">
  <a:themeElements>
    <a:clrScheme name="Custom 31">
      <a:dk1>
        <a:sysClr val="windowText" lastClr="000000"/>
      </a:dk1>
      <a:lt1>
        <a:sysClr val="window" lastClr="FFFFFF"/>
      </a:lt1>
      <a:dk2>
        <a:srgbClr val="242852"/>
      </a:dk2>
      <a:lt2>
        <a:srgbClr val="ACCBF9"/>
      </a:lt2>
      <a:accent1>
        <a:srgbClr val="4A66AC"/>
      </a:accent1>
      <a:accent2>
        <a:srgbClr val="4861AD"/>
      </a:accent2>
      <a:accent3>
        <a:srgbClr val="4861AD"/>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1353</TotalTime>
  <Words>1418</Words>
  <Application>Microsoft Office PowerPoint</Application>
  <PresentationFormat>Widescreen</PresentationFormat>
  <Paragraphs>83</Paragraphs>
  <Slides>14</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Trebuchet MS</vt:lpstr>
      <vt:lpstr>Wingdings 3</vt:lpstr>
      <vt:lpstr>Facet</vt:lpstr>
      <vt:lpstr>Catholic Discipleship</vt:lpstr>
      <vt:lpstr> Opening Prayer</vt:lpstr>
      <vt:lpstr> Orientation</vt:lpstr>
      <vt:lpstr> Objectives</vt:lpstr>
      <vt:lpstr> Prayer and Discipleship</vt:lpstr>
      <vt:lpstr>PowerPoint Presentation</vt:lpstr>
      <vt:lpstr> What Does Prayer Do?</vt:lpstr>
      <vt:lpstr> Prayer</vt:lpstr>
      <vt:lpstr> Expressions of Prayer</vt:lpstr>
      <vt:lpstr> Personal Prayer</vt:lpstr>
      <vt:lpstr> Spiritual Exercise (p. 59)</vt:lpstr>
      <vt:lpstr> Scripture—Matthew 6:6-8</vt:lpstr>
      <vt:lpstr> Conclusion</vt:lpstr>
      <vt:lpstr> Catholic Discipleship Prayer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Catholic Discipleship</dc:title>
  <dc:creator>Frank Desiano</dc:creator>
  <cp:lastModifiedBy>Emily Smith</cp:lastModifiedBy>
  <cp:revision>20</cp:revision>
  <dcterms:created xsi:type="dcterms:W3CDTF">2018-10-03T00:18:14Z</dcterms:created>
  <dcterms:modified xsi:type="dcterms:W3CDTF">2018-11-05T16:40:43Z</dcterms:modified>
</cp:coreProperties>
</file>