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9"/>
  </p:notesMasterIdLst>
  <p:sldIdLst>
    <p:sldId id="256" r:id="rId2"/>
    <p:sldId id="285" r:id="rId3"/>
    <p:sldId id="259" r:id="rId4"/>
    <p:sldId id="284" r:id="rId5"/>
    <p:sldId id="273" r:id="rId6"/>
    <p:sldId id="274" r:id="rId7"/>
    <p:sldId id="275" r:id="rId8"/>
    <p:sldId id="276" r:id="rId9"/>
    <p:sldId id="277" r:id="rId10"/>
    <p:sldId id="278" r:id="rId11"/>
    <p:sldId id="279" r:id="rId12"/>
    <p:sldId id="280" r:id="rId13"/>
    <p:sldId id="281" r:id="rId14"/>
    <p:sldId id="282" r:id="rId15"/>
    <p:sldId id="283" r:id="rId16"/>
    <p:sldId id="271" r:id="rId17"/>
    <p:sldId id="28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79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3" d="100"/>
          <a:sy n="83" d="100"/>
        </p:scale>
        <p:origin x="126" y="11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225B1A-6C56-4BA4-8308-365931B88EF0}" type="datetimeFigureOut">
              <a:rPr lang="en-US" smtClean="0"/>
              <a:t>11/5/2018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BD220B-B2AE-4D57-BCA4-9CF891417531}" type="slidenum">
              <a:rPr lang="en-US" smtClean="0"/>
              <a:t>‹#›</a:t>
            </a:fld>
            <a:endParaRPr lang="en-US"/>
          </a:p>
        </p:txBody>
      </p:sp>
    </p:spTree>
    <p:extLst>
      <p:ext uri="{BB962C8B-B14F-4D97-AF65-F5344CB8AC3E}">
        <p14:creationId xmlns:p14="http://schemas.microsoft.com/office/powerpoint/2010/main" val="2005523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people mull over this for a while and make any comments they want.  Ask them if this kind of statement feels familiar to them.  See if there are any questions.</a:t>
            </a:r>
          </a:p>
        </p:txBody>
      </p:sp>
      <p:sp>
        <p:nvSpPr>
          <p:cNvPr id="4" name="Slide Number Placeholder 3"/>
          <p:cNvSpPr>
            <a:spLocks noGrp="1"/>
          </p:cNvSpPr>
          <p:nvPr>
            <p:ph type="sldNum" sz="quarter" idx="10"/>
          </p:nvPr>
        </p:nvSpPr>
        <p:spPr/>
        <p:txBody>
          <a:bodyPr/>
          <a:lstStyle/>
          <a:p>
            <a:fld id="{E6BD220B-B2AE-4D57-BCA4-9CF891417531}" type="slidenum">
              <a:rPr lang="en-US" smtClean="0"/>
              <a:t>5</a:t>
            </a:fld>
            <a:endParaRPr lang="en-US"/>
          </a:p>
        </p:txBody>
      </p:sp>
    </p:spTree>
    <p:extLst>
      <p:ext uri="{BB962C8B-B14F-4D97-AF65-F5344CB8AC3E}">
        <p14:creationId xmlns:p14="http://schemas.microsoft.com/office/powerpoint/2010/main" val="4475732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people reflect on these questions in silence.  This should take at least 5 minutes. Then lead them in reciting Psalm 8 on the next slide together. </a:t>
            </a:r>
          </a:p>
        </p:txBody>
      </p:sp>
      <p:sp>
        <p:nvSpPr>
          <p:cNvPr id="4" name="Slide Number Placeholder 3"/>
          <p:cNvSpPr>
            <a:spLocks noGrp="1"/>
          </p:cNvSpPr>
          <p:nvPr>
            <p:ph type="sldNum" sz="quarter" idx="10"/>
          </p:nvPr>
        </p:nvSpPr>
        <p:spPr/>
        <p:txBody>
          <a:bodyPr/>
          <a:lstStyle/>
          <a:p>
            <a:fld id="{E6BD220B-B2AE-4D57-BCA4-9CF891417531}" type="slidenum">
              <a:rPr lang="en-US" smtClean="0"/>
              <a:t>14</a:t>
            </a:fld>
            <a:endParaRPr lang="en-US"/>
          </a:p>
        </p:txBody>
      </p:sp>
    </p:spTree>
    <p:extLst>
      <p:ext uri="{BB962C8B-B14F-4D97-AF65-F5344CB8AC3E}">
        <p14:creationId xmlns:p14="http://schemas.microsoft.com/office/powerpoint/2010/main" val="3161280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people of the time and place of the next meeting.  Emphasize their reading Unit 8 during the week.  Give out any Bibles participants might have ordered through you last week, and be prepared to answer questions about how participants might get a Bible.  Make sure refreshments have been made available. </a:t>
            </a:r>
          </a:p>
        </p:txBody>
      </p:sp>
      <p:sp>
        <p:nvSpPr>
          <p:cNvPr id="4" name="Slide Number Placeholder 3"/>
          <p:cNvSpPr>
            <a:spLocks noGrp="1"/>
          </p:cNvSpPr>
          <p:nvPr>
            <p:ph type="sldNum" sz="quarter" idx="10"/>
          </p:nvPr>
        </p:nvSpPr>
        <p:spPr/>
        <p:txBody>
          <a:bodyPr/>
          <a:lstStyle/>
          <a:p>
            <a:fld id="{258B3F4C-0A2A-4F25-8C89-67F611B5382E}" type="slidenum">
              <a:rPr lang="en-US" smtClean="0"/>
              <a:t>16</a:t>
            </a:fld>
            <a:endParaRPr lang="en-US"/>
          </a:p>
        </p:txBody>
      </p:sp>
    </p:spTree>
    <p:extLst>
      <p:ext uri="{BB962C8B-B14F-4D97-AF65-F5344CB8AC3E}">
        <p14:creationId xmlns:p14="http://schemas.microsoft.com/office/powerpoint/2010/main" val="1271364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 keep the picture big and do not get caught up in details.  It’s the larger framework that will make the Scriptures accessible to participants. </a:t>
            </a:r>
          </a:p>
        </p:txBody>
      </p:sp>
      <p:sp>
        <p:nvSpPr>
          <p:cNvPr id="4" name="Slide Number Placeholder 3"/>
          <p:cNvSpPr>
            <a:spLocks noGrp="1"/>
          </p:cNvSpPr>
          <p:nvPr>
            <p:ph type="sldNum" sz="quarter" idx="10"/>
          </p:nvPr>
        </p:nvSpPr>
        <p:spPr/>
        <p:txBody>
          <a:bodyPr/>
          <a:lstStyle/>
          <a:p>
            <a:fld id="{E6BD220B-B2AE-4D57-BCA4-9CF891417531}" type="slidenum">
              <a:rPr lang="en-US" smtClean="0"/>
              <a:t>6</a:t>
            </a:fld>
            <a:endParaRPr lang="en-US"/>
          </a:p>
        </p:txBody>
      </p:sp>
    </p:spTree>
    <p:extLst>
      <p:ext uri="{BB962C8B-B14F-4D97-AF65-F5344CB8AC3E}">
        <p14:creationId xmlns:p14="http://schemas.microsoft.com/office/powerpoint/2010/main" val="1996429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you go through the points in this slide and the next, help people recall their own absorption of these events and tie them, if you want, to the various liturgical times of the year.  The point here is to help participants get confidence in their knowledge of these events.</a:t>
            </a:r>
          </a:p>
        </p:txBody>
      </p:sp>
      <p:sp>
        <p:nvSpPr>
          <p:cNvPr id="4" name="Slide Number Placeholder 3"/>
          <p:cNvSpPr>
            <a:spLocks noGrp="1"/>
          </p:cNvSpPr>
          <p:nvPr>
            <p:ph type="sldNum" sz="quarter" idx="10"/>
          </p:nvPr>
        </p:nvSpPr>
        <p:spPr/>
        <p:txBody>
          <a:bodyPr/>
          <a:lstStyle/>
          <a:p>
            <a:fld id="{E6BD220B-B2AE-4D57-BCA4-9CF891417531}" type="slidenum">
              <a:rPr lang="en-US" smtClean="0"/>
              <a:t>7</a:t>
            </a:fld>
            <a:endParaRPr lang="en-US"/>
          </a:p>
        </p:txBody>
      </p:sp>
    </p:spTree>
    <p:extLst>
      <p:ext uri="{BB962C8B-B14F-4D97-AF65-F5344CB8AC3E}">
        <p14:creationId xmlns:p14="http://schemas.microsoft.com/office/powerpoint/2010/main" val="2115912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these points lead to the insight about our own ongoing sharing in the life, work, death, and resurrection of Jesus. </a:t>
            </a:r>
          </a:p>
        </p:txBody>
      </p:sp>
      <p:sp>
        <p:nvSpPr>
          <p:cNvPr id="4" name="Slide Number Placeholder 3"/>
          <p:cNvSpPr>
            <a:spLocks noGrp="1"/>
          </p:cNvSpPr>
          <p:nvPr>
            <p:ph type="sldNum" sz="quarter" idx="10"/>
          </p:nvPr>
        </p:nvSpPr>
        <p:spPr/>
        <p:txBody>
          <a:bodyPr/>
          <a:lstStyle/>
          <a:p>
            <a:fld id="{E6BD220B-B2AE-4D57-BCA4-9CF891417531}" type="slidenum">
              <a:rPr lang="en-US" smtClean="0"/>
              <a:t>8</a:t>
            </a:fld>
            <a:endParaRPr lang="en-US"/>
          </a:p>
        </p:txBody>
      </p:sp>
    </p:spTree>
    <p:extLst>
      <p:ext uri="{BB962C8B-B14F-4D97-AF65-F5344CB8AC3E}">
        <p14:creationId xmlns:p14="http://schemas.microsoft.com/office/powerpoint/2010/main" val="1392155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some of this, it might be easiest to refer to pp. 47-48.  Be sure they see these levels as something interconnected. Probe their own preferred way to think about the death and resurrection of Jesus. This will take at least 10 minutes.</a:t>
            </a:r>
          </a:p>
        </p:txBody>
      </p:sp>
      <p:sp>
        <p:nvSpPr>
          <p:cNvPr id="4" name="Slide Number Placeholder 3"/>
          <p:cNvSpPr>
            <a:spLocks noGrp="1"/>
          </p:cNvSpPr>
          <p:nvPr>
            <p:ph type="sldNum" sz="quarter" idx="10"/>
          </p:nvPr>
        </p:nvSpPr>
        <p:spPr/>
        <p:txBody>
          <a:bodyPr/>
          <a:lstStyle/>
          <a:p>
            <a:fld id="{E6BD220B-B2AE-4D57-BCA4-9CF891417531}" type="slidenum">
              <a:rPr lang="en-US" smtClean="0"/>
              <a:t>9</a:t>
            </a:fld>
            <a:endParaRPr lang="en-US"/>
          </a:p>
        </p:txBody>
      </p:sp>
    </p:spTree>
    <p:extLst>
      <p:ext uri="{BB962C8B-B14F-4D97-AF65-F5344CB8AC3E}">
        <p14:creationId xmlns:p14="http://schemas.microsoft.com/office/powerpoint/2010/main" val="277689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people reflect silently on these questions.  There’s no need to share out loud because these questions are quite personal.</a:t>
            </a:r>
          </a:p>
        </p:txBody>
      </p:sp>
      <p:sp>
        <p:nvSpPr>
          <p:cNvPr id="4" name="Slide Number Placeholder 3"/>
          <p:cNvSpPr>
            <a:spLocks noGrp="1"/>
          </p:cNvSpPr>
          <p:nvPr>
            <p:ph type="sldNum" sz="quarter" idx="10"/>
          </p:nvPr>
        </p:nvSpPr>
        <p:spPr/>
        <p:txBody>
          <a:bodyPr/>
          <a:lstStyle/>
          <a:p>
            <a:fld id="{E6BD220B-B2AE-4D57-BCA4-9CF891417531}" type="slidenum">
              <a:rPr lang="en-US" smtClean="0"/>
              <a:t>10</a:t>
            </a:fld>
            <a:endParaRPr lang="en-US"/>
          </a:p>
        </p:txBody>
      </p:sp>
    </p:spTree>
    <p:extLst>
      <p:ext uri="{BB962C8B-B14F-4D97-AF65-F5344CB8AC3E}">
        <p14:creationId xmlns:p14="http://schemas.microsoft.com/office/powerpoint/2010/main" val="632011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sure that the participants grasp the sweep of the Holy Spirit in our lives.  Catholics have a particularly difficult time opening themselves up to the presence and power of the Holy Spirit.  Note that, without the Spirit, there is no Christian life, no Church, no Sacraments, no spirituality, no share in divine love. </a:t>
            </a:r>
          </a:p>
        </p:txBody>
      </p:sp>
      <p:sp>
        <p:nvSpPr>
          <p:cNvPr id="4" name="Slide Number Placeholder 3"/>
          <p:cNvSpPr>
            <a:spLocks noGrp="1"/>
          </p:cNvSpPr>
          <p:nvPr>
            <p:ph type="sldNum" sz="quarter" idx="10"/>
          </p:nvPr>
        </p:nvSpPr>
        <p:spPr/>
        <p:txBody>
          <a:bodyPr/>
          <a:lstStyle/>
          <a:p>
            <a:fld id="{E6BD220B-B2AE-4D57-BCA4-9CF891417531}" type="slidenum">
              <a:rPr lang="en-US" smtClean="0"/>
              <a:t>11</a:t>
            </a:fld>
            <a:endParaRPr lang="en-US"/>
          </a:p>
        </p:txBody>
      </p:sp>
    </p:spTree>
    <p:extLst>
      <p:ext uri="{BB962C8B-B14F-4D97-AF65-F5344CB8AC3E}">
        <p14:creationId xmlns:p14="http://schemas.microsoft.com/office/powerpoint/2010/main" val="2767819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people reflect on these questions.  Ask them which of these might seem most difficult for fellow parishioners. This should take 5-10 minutes. </a:t>
            </a:r>
          </a:p>
        </p:txBody>
      </p:sp>
      <p:sp>
        <p:nvSpPr>
          <p:cNvPr id="4" name="Slide Number Placeholder 3"/>
          <p:cNvSpPr>
            <a:spLocks noGrp="1"/>
          </p:cNvSpPr>
          <p:nvPr>
            <p:ph type="sldNum" sz="quarter" idx="10"/>
          </p:nvPr>
        </p:nvSpPr>
        <p:spPr/>
        <p:txBody>
          <a:bodyPr/>
          <a:lstStyle/>
          <a:p>
            <a:fld id="{E6BD220B-B2AE-4D57-BCA4-9CF891417531}" type="slidenum">
              <a:rPr lang="en-US" smtClean="0"/>
              <a:t>12</a:t>
            </a:fld>
            <a:endParaRPr lang="en-US"/>
          </a:p>
        </p:txBody>
      </p:sp>
    </p:spTree>
    <p:extLst>
      <p:ext uri="{BB962C8B-B14F-4D97-AF65-F5344CB8AC3E}">
        <p14:creationId xmlns:p14="http://schemas.microsoft.com/office/powerpoint/2010/main" val="2189949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people sit with this passage, then go to the next slide.</a:t>
            </a:r>
          </a:p>
        </p:txBody>
      </p:sp>
      <p:sp>
        <p:nvSpPr>
          <p:cNvPr id="4" name="Slide Number Placeholder 3"/>
          <p:cNvSpPr>
            <a:spLocks noGrp="1"/>
          </p:cNvSpPr>
          <p:nvPr>
            <p:ph type="sldNum" sz="quarter" idx="10"/>
          </p:nvPr>
        </p:nvSpPr>
        <p:spPr/>
        <p:txBody>
          <a:bodyPr/>
          <a:lstStyle/>
          <a:p>
            <a:fld id="{E6BD220B-B2AE-4D57-BCA4-9CF891417531}" type="slidenum">
              <a:rPr lang="en-US" smtClean="0"/>
              <a:t>13</a:t>
            </a:fld>
            <a:endParaRPr lang="en-US"/>
          </a:p>
        </p:txBody>
      </p:sp>
    </p:spTree>
    <p:extLst>
      <p:ext uri="{BB962C8B-B14F-4D97-AF65-F5344CB8AC3E}">
        <p14:creationId xmlns:p14="http://schemas.microsoft.com/office/powerpoint/2010/main" val="92862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B1214B6-6807-4CE0-A59F-E8DCCCB9C75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633CD-A480-4443-9E1C-F5F5680DC347}" type="slidenum">
              <a:rPr lang="en-US" smtClean="0"/>
              <a:t>‹#›</a:t>
            </a:fld>
            <a:endParaRPr lang="en-US"/>
          </a:p>
        </p:txBody>
      </p:sp>
    </p:spTree>
    <p:extLst>
      <p:ext uri="{BB962C8B-B14F-4D97-AF65-F5344CB8AC3E}">
        <p14:creationId xmlns:p14="http://schemas.microsoft.com/office/powerpoint/2010/main" val="1755537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1214B6-6807-4CE0-A59F-E8DCCCB9C75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633CD-A480-4443-9E1C-F5F5680DC347}" type="slidenum">
              <a:rPr lang="en-US" smtClean="0"/>
              <a:t>‹#›</a:t>
            </a:fld>
            <a:endParaRPr lang="en-US"/>
          </a:p>
        </p:txBody>
      </p:sp>
    </p:spTree>
    <p:extLst>
      <p:ext uri="{BB962C8B-B14F-4D97-AF65-F5344CB8AC3E}">
        <p14:creationId xmlns:p14="http://schemas.microsoft.com/office/powerpoint/2010/main" val="1958163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1214B6-6807-4CE0-A59F-E8DCCCB9C75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633CD-A480-4443-9E1C-F5F5680DC34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6197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1214B6-6807-4CE0-A59F-E8DCCCB9C75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633CD-A480-4443-9E1C-F5F5680DC347}" type="slidenum">
              <a:rPr lang="en-US" smtClean="0"/>
              <a:t>‹#›</a:t>
            </a:fld>
            <a:endParaRPr lang="en-US"/>
          </a:p>
        </p:txBody>
      </p:sp>
    </p:spTree>
    <p:extLst>
      <p:ext uri="{BB962C8B-B14F-4D97-AF65-F5344CB8AC3E}">
        <p14:creationId xmlns:p14="http://schemas.microsoft.com/office/powerpoint/2010/main" val="7690366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1214B6-6807-4CE0-A59F-E8DCCCB9C75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633CD-A480-4443-9E1C-F5F5680DC34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03134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1214B6-6807-4CE0-A59F-E8DCCCB9C75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633CD-A480-4443-9E1C-F5F5680DC347}" type="slidenum">
              <a:rPr lang="en-US" smtClean="0"/>
              <a:t>‹#›</a:t>
            </a:fld>
            <a:endParaRPr lang="en-US"/>
          </a:p>
        </p:txBody>
      </p:sp>
    </p:spTree>
    <p:extLst>
      <p:ext uri="{BB962C8B-B14F-4D97-AF65-F5344CB8AC3E}">
        <p14:creationId xmlns:p14="http://schemas.microsoft.com/office/powerpoint/2010/main" val="34324536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1214B6-6807-4CE0-A59F-E8DCCCB9C75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633CD-A480-4443-9E1C-F5F5680DC347}" type="slidenum">
              <a:rPr lang="en-US" smtClean="0"/>
              <a:t>‹#›</a:t>
            </a:fld>
            <a:endParaRPr lang="en-US"/>
          </a:p>
        </p:txBody>
      </p:sp>
    </p:spTree>
    <p:extLst>
      <p:ext uri="{BB962C8B-B14F-4D97-AF65-F5344CB8AC3E}">
        <p14:creationId xmlns:p14="http://schemas.microsoft.com/office/powerpoint/2010/main" val="36611712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1214B6-6807-4CE0-A59F-E8DCCCB9C75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633CD-A480-4443-9E1C-F5F5680DC347}" type="slidenum">
              <a:rPr lang="en-US" smtClean="0"/>
              <a:t>‹#›</a:t>
            </a:fld>
            <a:endParaRPr lang="en-US"/>
          </a:p>
        </p:txBody>
      </p:sp>
    </p:spTree>
    <p:extLst>
      <p:ext uri="{BB962C8B-B14F-4D97-AF65-F5344CB8AC3E}">
        <p14:creationId xmlns:p14="http://schemas.microsoft.com/office/powerpoint/2010/main" val="3997272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1214B6-6807-4CE0-A59F-E8DCCCB9C75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633CD-A480-4443-9E1C-F5F5680DC347}" type="slidenum">
              <a:rPr lang="en-US" smtClean="0"/>
              <a:t>‹#›</a:t>
            </a:fld>
            <a:endParaRPr lang="en-US"/>
          </a:p>
        </p:txBody>
      </p:sp>
    </p:spTree>
    <p:extLst>
      <p:ext uri="{BB962C8B-B14F-4D97-AF65-F5344CB8AC3E}">
        <p14:creationId xmlns:p14="http://schemas.microsoft.com/office/powerpoint/2010/main" val="1497121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1214B6-6807-4CE0-A59F-E8DCCCB9C756}"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633CD-A480-4443-9E1C-F5F5680DC347}" type="slidenum">
              <a:rPr lang="en-US" smtClean="0"/>
              <a:t>‹#›</a:t>
            </a:fld>
            <a:endParaRPr lang="en-US"/>
          </a:p>
        </p:txBody>
      </p:sp>
    </p:spTree>
    <p:extLst>
      <p:ext uri="{BB962C8B-B14F-4D97-AF65-F5344CB8AC3E}">
        <p14:creationId xmlns:p14="http://schemas.microsoft.com/office/powerpoint/2010/main" val="1679533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B1214B6-6807-4CE0-A59F-E8DCCCB9C756}"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6633CD-A480-4443-9E1C-F5F5680DC347}" type="slidenum">
              <a:rPr lang="en-US" smtClean="0"/>
              <a:t>‹#›</a:t>
            </a:fld>
            <a:endParaRPr lang="en-US"/>
          </a:p>
        </p:txBody>
      </p:sp>
    </p:spTree>
    <p:extLst>
      <p:ext uri="{BB962C8B-B14F-4D97-AF65-F5344CB8AC3E}">
        <p14:creationId xmlns:p14="http://schemas.microsoft.com/office/powerpoint/2010/main" val="1686732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B1214B6-6807-4CE0-A59F-E8DCCCB9C756}"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6633CD-A480-4443-9E1C-F5F5680DC347}" type="slidenum">
              <a:rPr lang="en-US" smtClean="0"/>
              <a:t>‹#›</a:t>
            </a:fld>
            <a:endParaRPr lang="en-US"/>
          </a:p>
        </p:txBody>
      </p:sp>
    </p:spTree>
    <p:extLst>
      <p:ext uri="{BB962C8B-B14F-4D97-AF65-F5344CB8AC3E}">
        <p14:creationId xmlns:p14="http://schemas.microsoft.com/office/powerpoint/2010/main" val="381561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B1214B6-6807-4CE0-A59F-E8DCCCB9C756}"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6633CD-A480-4443-9E1C-F5F5680DC347}" type="slidenum">
              <a:rPr lang="en-US" smtClean="0"/>
              <a:t>‹#›</a:t>
            </a:fld>
            <a:endParaRPr lang="en-US"/>
          </a:p>
        </p:txBody>
      </p:sp>
    </p:spTree>
    <p:extLst>
      <p:ext uri="{BB962C8B-B14F-4D97-AF65-F5344CB8AC3E}">
        <p14:creationId xmlns:p14="http://schemas.microsoft.com/office/powerpoint/2010/main" val="1494881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1214B6-6807-4CE0-A59F-E8DCCCB9C756}" type="datetimeFigureOut">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6633CD-A480-4443-9E1C-F5F5680DC347}" type="slidenum">
              <a:rPr lang="en-US" smtClean="0"/>
              <a:t>‹#›</a:t>
            </a:fld>
            <a:endParaRPr lang="en-US"/>
          </a:p>
        </p:txBody>
      </p:sp>
    </p:spTree>
    <p:extLst>
      <p:ext uri="{BB962C8B-B14F-4D97-AF65-F5344CB8AC3E}">
        <p14:creationId xmlns:p14="http://schemas.microsoft.com/office/powerpoint/2010/main" val="1240129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1214B6-6807-4CE0-A59F-E8DCCCB9C756}"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6633CD-A480-4443-9E1C-F5F5680DC347}" type="slidenum">
              <a:rPr lang="en-US" smtClean="0"/>
              <a:t>‹#›</a:t>
            </a:fld>
            <a:endParaRPr lang="en-US"/>
          </a:p>
        </p:txBody>
      </p:sp>
    </p:spTree>
    <p:extLst>
      <p:ext uri="{BB962C8B-B14F-4D97-AF65-F5344CB8AC3E}">
        <p14:creationId xmlns:p14="http://schemas.microsoft.com/office/powerpoint/2010/main" val="655921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6633CD-A480-4443-9E1C-F5F5680DC347}" type="slidenum">
              <a:rPr lang="en-US" smtClean="0"/>
              <a:t>‹#›</a:t>
            </a:fld>
            <a:endParaRPr lang="en-US"/>
          </a:p>
        </p:txBody>
      </p:sp>
      <p:sp>
        <p:nvSpPr>
          <p:cNvPr id="5" name="Date Placeholder 4"/>
          <p:cNvSpPr>
            <a:spLocks noGrp="1"/>
          </p:cNvSpPr>
          <p:nvPr>
            <p:ph type="dt" sz="half" idx="10"/>
          </p:nvPr>
        </p:nvSpPr>
        <p:spPr/>
        <p:txBody>
          <a:bodyPr/>
          <a:lstStyle/>
          <a:p>
            <a:fld id="{2B1214B6-6807-4CE0-A59F-E8DCCCB9C756}" type="datetimeFigureOut">
              <a:rPr lang="en-US" smtClean="0"/>
              <a:t>11/5/2018</a:t>
            </a:fld>
            <a:endParaRPr lang="en-US"/>
          </a:p>
        </p:txBody>
      </p:sp>
    </p:spTree>
    <p:extLst>
      <p:ext uri="{BB962C8B-B14F-4D97-AF65-F5344CB8AC3E}">
        <p14:creationId xmlns:p14="http://schemas.microsoft.com/office/powerpoint/2010/main" val="1797086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1214B6-6807-4CE0-A59F-E8DCCCB9C756}" type="datetimeFigureOut">
              <a:rPr lang="en-US" smtClean="0"/>
              <a:t>11/5/2018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56633CD-A480-4443-9E1C-F5F5680DC347}" type="slidenum">
              <a:rPr lang="en-US" smtClean="0"/>
              <a:t>‹#›</a:t>
            </a:fld>
            <a:endParaRPr lang="en-US"/>
          </a:p>
        </p:txBody>
      </p:sp>
    </p:spTree>
    <p:extLst>
      <p:ext uri="{BB962C8B-B14F-4D97-AF65-F5344CB8AC3E}">
        <p14:creationId xmlns:p14="http://schemas.microsoft.com/office/powerpoint/2010/main" val="194947999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56A2E6-2A06-49CA-9E61-F9C1792D71C0}"/>
              </a:ext>
            </a:extLst>
          </p:cNvPr>
          <p:cNvSpPr>
            <a:spLocks noGrp="1"/>
          </p:cNvSpPr>
          <p:nvPr>
            <p:ph type="ctrTitle"/>
          </p:nvPr>
        </p:nvSpPr>
        <p:spPr/>
        <p:txBody>
          <a:bodyPr/>
          <a:lstStyle/>
          <a:p>
            <a:r>
              <a:rPr lang="en-US" b="1" dirty="0"/>
              <a:t>Catholic Discipleship</a:t>
            </a:r>
          </a:p>
        </p:txBody>
      </p:sp>
      <p:sp>
        <p:nvSpPr>
          <p:cNvPr id="3" name="Subtitle 2">
            <a:extLst>
              <a:ext uri="{FF2B5EF4-FFF2-40B4-BE49-F238E27FC236}">
                <a16:creationId xmlns:a16="http://schemas.microsoft.com/office/drawing/2014/main" xmlns="" id="{1F983683-F2A4-41CE-863D-7015FF0D2396}"/>
              </a:ext>
            </a:extLst>
          </p:cNvPr>
          <p:cNvSpPr>
            <a:spLocks noGrp="1"/>
          </p:cNvSpPr>
          <p:nvPr>
            <p:ph type="subTitle" idx="1"/>
          </p:nvPr>
        </p:nvSpPr>
        <p:spPr/>
        <p:txBody>
          <a:bodyPr>
            <a:normAutofit/>
          </a:bodyPr>
          <a:lstStyle/>
          <a:p>
            <a:r>
              <a:rPr lang="en-US" sz="2400" b="1" dirty="0"/>
              <a:t>Unit 7: Mount Calvary</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2703" y="2404534"/>
            <a:ext cx="1773918" cy="2079766"/>
          </a:xfrm>
          <a:prstGeom prst="rect">
            <a:avLst/>
          </a:prstGeom>
        </p:spPr>
      </p:pic>
    </p:spTree>
    <p:extLst>
      <p:ext uri="{BB962C8B-B14F-4D97-AF65-F5344CB8AC3E}">
        <p14:creationId xmlns:p14="http://schemas.microsoft.com/office/powerpoint/2010/main" val="232136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87E63E-DB37-4CE9-B3BC-6E24187B4FAF}"/>
              </a:ext>
            </a:extLst>
          </p:cNvPr>
          <p:cNvSpPr>
            <a:spLocks noGrp="1"/>
          </p:cNvSpPr>
          <p:nvPr>
            <p:ph type="title"/>
          </p:nvPr>
        </p:nvSpPr>
        <p:spPr/>
        <p:txBody>
          <a:bodyPr/>
          <a:lstStyle/>
          <a:p>
            <a:r>
              <a:rPr lang="en-US" b="1" dirty="0" smtClean="0"/>
              <a:t/>
            </a:r>
            <a:br>
              <a:rPr lang="en-US" b="1" dirty="0" smtClean="0"/>
            </a:br>
            <a:r>
              <a:rPr lang="en-US" b="1" dirty="0" smtClean="0"/>
              <a:t>Implications </a:t>
            </a:r>
            <a:r>
              <a:rPr lang="en-US" b="1" dirty="0"/>
              <a:t>for Disciples</a:t>
            </a:r>
          </a:p>
        </p:txBody>
      </p:sp>
      <p:sp>
        <p:nvSpPr>
          <p:cNvPr id="3" name="Content Placeholder 2">
            <a:extLst>
              <a:ext uri="{FF2B5EF4-FFF2-40B4-BE49-F238E27FC236}">
                <a16:creationId xmlns:a16="http://schemas.microsoft.com/office/drawing/2014/main" xmlns="" id="{8044CF67-8812-4FD7-AB9D-2A0E581E5BC8}"/>
              </a:ext>
            </a:extLst>
          </p:cNvPr>
          <p:cNvSpPr>
            <a:spLocks noGrp="1"/>
          </p:cNvSpPr>
          <p:nvPr>
            <p:ph idx="1"/>
          </p:nvPr>
        </p:nvSpPr>
        <p:spPr/>
        <p:txBody>
          <a:bodyPr>
            <a:noAutofit/>
          </a:bodyPr>
          <a:lstStyle/>
          <a:p>
            <a:r>
              <a:rPr lang="en-US" sz="2400" dirty="0"/>
              <a:t>If Jesus’ death was political, what is my own reliance on politics and power to resolve things? </a:t>
            </a:r>
          </a:p>
          <a:p>
            <a:r>
              <a:rPr lang="en-US" sz="2400" dirty="0"/>
              <a:t>When do I think of my life in terms of the ultimate choice of good and evil? </a:t>
            </a:r>
            <a:r>
              <a:rPr lang="en-US" sz="2400" dirty="0" smtClean="0"/>
              <a:t>Do </a:t>
            </a:r>
            <a:r>
              <a:rPr lang="en-US" sz="2400" dirty="0"/>
              <a:t>we see ultimate questions in our everyday lives?</a:t>
            </a:r>
          </a:p>
          <a:p>
            <a:r>
              <a:rPr lang="en-US" sz="2400" dirty="0"/>
              <a:t>If Jesus is God’s free gift to humankind, am I willing to accept Jesus? And help others accept Jesus? </a:t>
            </a:r>
            <a:r>
              <a:rPr lang="en-US" sz="2400" dirty="0" smtClean="0"/>
              <a:t>My </a:t>
            </a:r>
            <a:r>
              <a:rPr lang="en-US" sz="2400" dirty="0"/>
              <a:t>accepting of Jesus is to live his way of life.</a:t>
            </a:r>
          </a:p>
          <a:p>
            <a:r>
              <a:rPr lang="en-US" sz="2400" dirty="0"/>
              <a:t>If Jesus gives himself in trust, selflessly, am I willing to make that the center of my own spiritual life?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4195703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8DDD07-2DE2-4C47-B80E-74FEA562E328}"/>
              </a:ext>
            </a:extLst>
          </p:cNvPr>
          <p:cNvSpPr>
            <a:spLocks noGrp="1"/>
          </p:cNvSpPr>
          <p:nvPr>
            <p:ph type="title"/>
          </p:nvPr>
        </p:nvSpPr>
        <p:spPr/>
        <p:txBody>
          <a:bodyPr/>
          <a:lstStyle/>
          <a:p>
            <a:r>
              <a:rPr lang="en-US" b="1" dirty="0" smtClean="0"/>
              <a:t/>
            </a:r>
            <a:br>
              <a:rPr lang="en-US" b="1" dirty="0" smtClean="0"/>
            </a:br>
            <a:r>
              <a:rPr lang="en-US" b="1" dirty="0" smtClean="0"/>
              <a:t>What </a:t>
            </a:r>
            <a:r>
              <a:rPr lang="en-US" b="1" dirty="0"/>
              <a:t>Has Developed from Calvary</a:t>
            </a:r>
          </a:p>
        </p:txBody>
      </p:sp>
      <p:sp>
        <p:nvSpPr>
          <p:cNvPr id="3" name="Content Placeholder 2">
            <a:extLst>
              <a:ext uri="{FF2B5EF4-FFF2-40B4-BE49-F238E27FC236}">
                <a16:creationId xmlns:a16="http://schemas.microsoft.com/office/drawing/2014/main" xmlns="" id="{EF3A50CD-35C7-4E0B-94CD-03E016FE5590}"/>
              </a:ext>
            </a:extLst>
          </p:cNvPr>
          <p:cNvSpPr>
            <a:spLocks noGrp="1"/>
          </p:cNvSpPr>
          <p:nvPr>
            <p:ph idx="1"/>
          </p:nvPr>
        </p:nvSpPr>
        <p:spPr/>
        <p:txBody>
          <a:bodyPr>
            <a:noAutofit/>
          </a:bodyPr>
          <a:lstStyle/>
          <a:p>
            <a:r>
              <a:rPr lang="en-US" sz="2400" dirty="0"/>
              <a:t>Jesus’ resurrection brings about a new dimension of human experience because of the bestowal of the Holy Spirit on humankind.</a:t>
            </a:r>
          </a:p>
          <a:p>
            <a:r>
              <a:rPr lang="en-US" sz="2400" dirty="0"/>
              <a:t>The Spirit bestows gifts upon the baptized and upon the Church, all flowing from the resurrection of Jesus. </a:t>
            </a:r>
          </a:p>
          <a:p>
            <a:r>
              <a:rPr lang="en-US" sz="2400" dirty="0"/>
              <a:t>The Spirit brings about the Church as a communion and as a community of worshippers. It brings about the sacramental life of the Church.</a:t>
            </a:r>
          </a:p>
          <a:p>
            <a:r>
              <a:rPr lang="en-US" sz="2400" dirty="0"/>
              <a:t>The Spirit, making us a community of faith in the Church, sends us forth to serve and spread the Kingdom of God.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963556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EBEE5-2111-4B33-8F08-9BDCE9A22764}"/>
              </a:ext>
            </a:extLst>
          </p:cNvPr>
          <p:cNvSpPr>
            <a:spLocks noGrp="1"/>
          </p:cNvSpPr>
          <p:nvPr>
            <p:ph type="title"/>
          </p:nvPr>
        </p:nvSpPr>
        <p:spPr/>
        <p:txBody>
          <a:bodyPr/>
          <a:lstStyle/>
          <a:p>
            <a:r>
              <a:rPr lang="en-US" b="1" dirty="0" smtClean="0"/>
              <a:t/>
            </a:r>
            <a:br>
              <a:rPr lang="en-US" b="1" dirty="0" smtClean="0"/>
            </a:br>
            <a:r>
              <a:rPr lang="en-US" b="1" dirty="0" smtClean="0"/>
              <a:t>Some </a:t>
            </a:r>
            <a:r>
              <a:rPr lang="en-US" b="1" dirty="0"/>
              <a:t>Basic Questions</a:t>
            </a:r>
          </a:p>
        </p:txBody>
      </p:sp>
      <p:sp>
        <p:nvSpPr>
          <p:cNvPr id="3" name="Content Placeholder 2">
            <a:extLst>
              <a:ext uri="{FF2B5EF4-FFF2-40B4-BE49-F238E27FC236}">
                <a16:creationId xmlns:a16="http://schemas.microsoft.com/office/drawing/2014/main" xmlns="" id="{B145BF84-F77D-4F11-867D-671A877D076B}"/>
              </a:ext>
            </a:extLst>
          </p:cNvPr>
          <p:cNvSpPr>
            <a:spLocks noGrp="1"/>
          </p:cNvSpPr>
          <p:nvPr>
            <p:ph idx="1"/>
          </p:nvPr>
        </p:nvSpPr>
        <p:spPr>
          <a:xfrm>
            <a:off x="677334" y="1930400"/>
            <a:ext cx="8596668" cy="3880773"/>
          </a:xfrm>
        </p:spPr>
        <p:txBody>
          <a:bodyPr>
            <a:noAutofit/>
          </a:bodyPr>
          <a:lstStyle/>
          <a:p>
            <a:pPr lvl="0"/>
            <a:r>
              <a:rPr lang="en-US" sz="2200" dirty="0" smtClean="0"/>
              <a:t>Do I open myself to the </a:t>
            </a:r>
            <a:r>
              <a:rPr lang="en-US" sz="2200" b="1" dirty="0" smtClean="0">
                <a:solidFill>
                  <a:srgbClr val="6C79BA"/>
                </a:solidFill>
              </a:rPr>
              <a:t>Holy Spirit </a:t>
            </a:r>
            <a:r>
              <a:rPr lang="en-US" sz="2200" dirty="0" smtClean="0"/>
              <a:t>of Jesus, asking the Spirit to guide and protect me, to empower me to be Christ’s ambassador?</a:t>
            </a:r>
          </a:p>
          <a:p>
            <a:pPr lvl="0"/>
            <a:r>
              <a:rPr lang="en-US" sz="2200" dirty="0" smtClean="0"/>
              <a:t>Do I involve myself in the community of Jesus—</a:t>
            </a:r>
            <a:r>
              <a:rPr lang="en-US" sz="2200" b="1" dirty="0" smtClean="0">
                <a:solidFill>
                  <a:srgbClr val="6C79BA"/>
                </a:solidFill>
              </a:rPr>
              <a:t>the</a:t>
            </a:r>
            <a:r>
              <a:rPr lang="en-US" sz="2200" dirty="0" smtClean="0">
                <a:solidFill>
                  <a:srgbClr val="FF0000"/>
                </a:solidFill>
              </a:rPr>
              <a:t> </a:t>
            </a:r>
            <a:r>
              <a:rPr lang="en-US" sz="2200" b="1" dirty="0" smtClean="0">
                <a:solidFill>
                  <a:srgbClr val="6C79BA"/>
                </a:solidFill>
              </a:rPr>
              <a:t>Church</a:t>
            </a:r>
            <a:r>
              <a:rPr lang="en-US" sz="2200" dirty="0" smtClean="0"/>
              <a:t>—not only by worshipping, but also by being involved in the life of Christ’s community? In what ways do I serve Christ’s family? In what ways do I allow Christ’s family to serve me?</a:t>
            </a:r>
          </a:p>
          <a:p>
            <a:pPr lvl="0"/>
            <a:r>
              <a:rPr lang="en-US" sz="2200" dirty="0" smtClean="0"/>
              <a:t>Do I regularly and faithfully renew the covenant of Jesus by my worship at the </a:t>
            </a:r>
            <a:r>
              <a:rPr lang="en-US" sz="2200" b="1" dirty="0" smtClean="0">
                <a:solidFill>
                  <a:srgbClr val="6C79BA"/>
                </a:solidFill>
              </a:rPr>
              <a:t>Eucharist</a:t>
            </a:r>
            <a:r>
              <a:rPr lang="en-US" sz="2200" dirty="0" smtClean="0"/>
              <a:t>? Do I avail myself of Christ’s sacred food in a way that I see how it alleviates my deepest hungers?  Do I have a desire to feed others even as I am fed?</a:t>
            </a:r>
          </a:p>
          <a:p>
            <a:pPr lvl="0"/>
            <a:r>
              <a:rPr lang="en-US" sz="2200" dirty="0" smtClean="0"/>
              <a:t>What kind of </a:t>
            </a:r>
            <a:r>
              <a:rPr lang="en-US" sz="2200" b="1" dirty="0" smtClean="0">
                <a:solidFill>
                  <a:srgbClr val="6C79BA"/>
                </a:solidFill>
              </a:rPr>
              <a:t>missionary</a:t>
            </a:r>
            <a:r>
              <a:rPr lang="en-US" sz="2200" dirty="0" smtClean="0">
                <a:solidFill>
                  <a:srgbClr val="6C79BA"/>
                </a:solidFill>
              </a:rPr>
              <a:t> </a:t>
            </a:r>
            <a:r>
              <a:rPr lang="en-US" sz="2200" dirty="0" smtClean="0"/>
              <a:t>am I? How do I show Christ to others by my words and actions? (p. 50)</a:t>
            </a:r>
            <a:endParaRPr lang="en-US" sz="22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254783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B29219-C845-47DC-9759-D8408A626147}"/>
              </a:ext>
            </a:extLst>
          </p:cNvPr>
          <p:cNvSpPr>
            <a:spLocks noGrp="1"/>
          </p:cNvSpPr>
          <p:nvPr>
            <p:ph type="title"/>
          </p:nvPr>
        </p:nvSpPr>
        <p:spPr/>
        <p:txBody>
          <a:bodyPr/>
          <a:lstStyle/>
          <a:p>
            <a:r>
              <a:rPr lang="en-US" b="1" dirty="0" smtClean="0"/>
              <a:t/>
            </a:r>
            <a:br>
              <a:rPr lang="en-US" b="1" dirty="0" smtClean="0"/>
            </a:br>
            <a:r>
              <a:rPr lang="en-US" b="1" dirty="0" smtClean="0"/>
              <a:t>Scripture—Luke </a:t>
            </a:r>
            <a:r>
              <a:rPr lang="en-US" b="1" dirty="0"/>
              <a:t>9:28-36</a:t>
            </a:r>
          </a:p>
        </p:txBody>
      </p:sp>
      <p:sp>
        <p:nvSpPr>
          <p:cNvPr id="3" name="Content Placeholder 2">
            <a:extLst>
              <a:ext uri="{FF2B5EF4-FFF2-40B4-BE49-F238E27FC236}">
                <a16:creationId xmlns:a16="http://schemas.microsoft.com/office/drawing/2014/main" xmlns="" id="{A7D0C75E-10CC-4C6D-BF11-449731045A0B}"/>
              </a:ext>
            </a:extLst>
          </p:cNvPr>
          <p:cNvSpPr>
            <a:spLocks noGrp="1"/>
          </p:cNvSpPr>
          <p:nvPr>
            <p:ph idx="1"/>
          </p:nvPr>
        </p:nvSpPr>
        <p:spPr>
          <a:xfrm>
            <a:off x="677334" y="1930400"/>
            <a:ext cx="8596668" cy="3880773"/>
          </a:xfrm>
        </p:spPr>
        <p:txBody>
          <a:bodyPr>
            <a:noAutofit/>
          </a:bodyPr>
          <a:lstStyle/>
          <a:p>
            <a:pPr marL="0" indent="0">
              <a:buNone/>
            </a:pPr>
            <a:r>
              <a:rPr lang="en-US" sz="2000" dirty="0"/>
              <a:t>About eight days after he said this, he took Peter, John, and James and went up the mountain to pray.</a:t>
            </a:r>
            <a:r>
              <a:rPr lang="en-US" sz="2000" baseline="30000" dirty="0"/>
              <a:t> </a:t>
            </a:r>
            <a:r>
              <a:rPr lang="en-US" sz="2000" b="1" baseline="30000" dirty="0"/>
              <a:t> </a:t>
            </a:r>
            <a:r>
              <a:rPr lang="en-US" sz="2000" dirty="0" smtClean="0"/>
              <a:t>While </a:t>
            </a:r>
            <a:r>
              <a:rPr lang="en-US" sz="2000" dirty="0"/>
              <a:t>he was praying his face changed in appearance and his clothing became dazzling white. </a:t>
            </a:r>
            <a:r>
              <a:rPr lang="en-US" sz="2000" dirty="0" smtClean="0"/>
              <a:t>And </a:t>
            </a:r>
            <a:r>
              <a:rPr lang="en-US" sz="2000" dirty="0"/>
              <a:t>behold, two men were conversing with him, Moses and Elijah,</a:t>
            </a:r>
            <a:r>
              <a:rPr lang="en-US" sz="2000" baseline="30000" dirty="0"/>
              <a:t> </a:t>
            </a:r>
            <a:r>
              <a:rPr lang="en-US" sz="2000" dirty="0"/>
              <a:t>who appeared in glory and spoke of his exodus that he was going to accomplish in Jerusalem.  Peter and his companions had been overcome by sleep, but becoming fully awake, they saw his glory and the two men standing with him. As they were about to part from him, Peter said to Jesus, “Master, it is good that we are here; let us make three tents,</a:t>
            </a:r>
            <a:r>
              <a:rPr lang="en-US" sz="2000" baseline="30000" dirty="0"/>
              <a:t> </a:t>
            </a:r>
            <a:r>
              <a:rPr lang="en-US" sz="2000" dirty="0"/>
              <a:t>one for you, one for Moses, and one for Elijah.” But he did not know what he was saying. While he was still speaking, a cloud came and cast a shadow over them, and they became frightened when they entered the cloud. </a:t>
            </a:r>
            <a:r>
              <a:rPr lang="en-US" sz="2000" dirty="0" smtClean="0"/>
              <a:t>Then </a:t>
            </a:r>
            <a:r>
              <a:rPr lang="en-US" sz="2000" dirty="0"/>
              <a:t>from the cloud came a voice that said, “This is my chosen Son; listen to him.” After the voice had spoken, Jesus was found alone. They fell silent and did not at that time</a:t>
            </a:r>
            <a:r>
              <a:rPr lang="en-US" sz="2000" baseline="30000" dirty="0"/>
              <a:t> </a:t>
            </a:r>
            <a:r>
              <a:rPr lang="en-US" sz="2000" dirty="0"/>
              <a:t>tell anyone what they had seen.</a:t>
            </a:r>
          </a:p>
          <a:p>
            <a:pPr marL="0" indent="0">
              <a:buNone/>
            </a:pP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751068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E93940-DA01-43C7-84FE-1256E500617F}"/>
              </a:ext>
            </a:extLst>
          </p:cNvPr>
          <p:cNvSpPr>
            <a:spLocks noGrp="1"/>
          </p:cNvSpPr>
          <p:nvPr>
            <p:ph type="title"/>
          </p:nvPr>
        </p:nvSpPr>
        <p:spPr/>
        <p:txBody>
          <a:bodyPr/>
          <a:lstStyle/>
          <a:p>
            <a:r>
              <a:rPr lang="en-US" b="1" dirty="0" smtClean="0"/>
              <a:t/>
            </a:r>
            <a:br>
              <a:rPr lang="en-US" b="1" dirty="0" smtClean="0"/>
            </a:br>
            <a:r>
              <a:rPr lang="en-US" b="1" dirty="0" smtClean="0"/>
              <a:t>Spiritual </a:t>
            </a:r>
            <a:r>
              <a:rPr lang="en-US" b="1" dirty="0"/>
              <a:t>Exercise (p. 51)</a:t>
            </a:r>
          </a:p>
        </p:txBody>
      </p:sp>
      <p:sp>
        <p:nvSpPr>
          <p:cNvPr id="3" name="Content Placeholder 2">
            <a:extLst>
              <a:ext uri="{FF2B5EF4-FFF2-40B4-BE49-F238E27FC236}">
                <a16:creationId xmlns:a16="http://schemas.microsoft.com/office/drawing/2014/main" xmlns="" id="{06EA90D0-9AE2-4DC6-96C2-7839ED330724}"/>
              </a:ext>
            </a:extLst>
          </p:cNvPr>
          <p:cNvSpPr>
            <a:spLocks noGrp="1"/>
          </p:cNvSpPr>
          <p:nvPr>
            <p:ph idx="1"/>
          </p:nvPr>
        </p:nvSpPr>
        <p:spPr>
          <a:xfrm>
            <a:off x="677334" y="2160589"/>
            <a:ext cx="8744458" cy="3880773"/>
          </a:xfrm>
        </p:spPr>
        <p:txBody>
          <a:bodyPr>
            <a:noAutofit/>
          </a:bodyPr>
          <a:lstStyle/>
          <a:p>
            <a:pPr marL="0" indent="0">
              <a:buNone/>
            </a:pPr>
            <a:r>
              <a:rPr lang="en-US" sz="2400" dirty="0"/>
              <a:t>With the images of the Transfiguration in mind, begin to follow these suggestions.</a:t>
            </a:r>
          </a:p>
          <a:p>
            <a:r>
              <a:rPr lang="en-US" sz="2400" dirty="0"/>
              <a:t>Take in the images.</a:t>
            </a:r>
          </a:p>
          <a:p>
            <a:pPr lvl="0"/>
            <a:r>
              <a:rPr lang="en-US" sz="2400" dirty="0"/>
              <a:t>Follow the shifts between light and darkness.</a:t>
            </a:r>
          </a:p>
          <a:p>
            <a:pPr lvl="0"/>
            <a:r>
              <a:rPr lang="en-US" sz="2400" dirty="0"/>
              <a:t>Ask with whom in the passage you feel kinship the most.</a:t>
            </a:r>
          </a:p>
          <a:p>
            <a:pPr lvl="0"/>
            <a:r>
              <a:rPr lang="en-US" sz="2400" dirty="0"/>
              <a:t>Try to determine what your attitude would have been if you were there.</a:t>
            </a:r>
          </a:p>
          <a:p>
            <a:pPr lvl="0"/>
            <a:r>
              <a:rPr lang="en-US" sz="2400" dirty="0"/>
              <a:t>What word or phrase stays in your mind?</a:t>
            </a:r>
          </a:p>
          <a:p>
            <a:pPr lvl="0"/>
            <a:r>
              <a:rPr lang="en-US" sz="2400" dirty="0"/>
              <a:t>Say a prayer from your heart in response to the </a:t>
            </a:r>
            <a:r>
              <a:rPr lang="en-US" sz="2400" dirty="0" smtClean="0"/>
              <a:t>         Gospel </a:t>
            </a:r>
            <a:r>
              <a:rPr lang="en-US" sz="2400" dirty="0"/>
              <a:t>passage.</a:t>
            </a:r>
          </a:p>
          <a:p>
            <a:pPr marL="0" indent="0">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215997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0DAE09-3860-4F7D-8351-19DE7272D2AE}"/>
              </a:ext>
            </a:extLst>
          </p:cNvPr>
          <p:cNvSpPr>
            <a:spLocks noGrp="1"/>
          </p:cNvSpPr>
          <p:nvPr>
            <p:ph type="title"/>
          </p:nvPr>
        </p:nvSpPr>
        <p:spPr/>
        <p:txBody>
          <a:bodyPr/>
          <a:lstStyle/>
          <a:p>
            <a:r>
              <a:rPr lang="en-US" dirty="0" smtClean="0"/>
              <a:t/>
            </a:r>
            <a:br>
              <a:rPr lang="en-US" dirty="0" smtClean="0"/>
            </a:br>
            <a:r>
              <a:rPr lang="en-US" b="1" dirty="0" smtClean="0"/>
              <a:t>Psalm </a:t>
            </a:r>
            <a:r>
              <a:rPr lang="en-US" b="1" dirty="0"/>
              <a:t>8</a:t>
            </a:r>
          </a:p>
        </p:txBody>
      </p:sp>
      <p:sp>
        <p:nvSpPr>
          <p:cNvPr id="3" name="Content Placeholder 2">
            <a:extLst>
              <a:ext uri="{FF2B5EF4-FFF2-40B4-BE49-F238E27FC236}">
                <a16:creationId xmlns:a16="http://schemas.microsoft.com/office/drawing/2014/main" xmlns="" id="{CB705DF5-68AD-42E8-AC2E-C8D6A69A8687}"/>
              </a:ext>
            </a:extLst>
          </p:cNvPr>
          <p:cNvSpPr>
            <a:spLocks noGrp="1"/>
          </p:cNvSpPr>
          <p:nvPr>
            <p:ph idx="1"/>
          </p:nvPr>
        </p:nvSpPr>
        <p:spPr>
          <a:xfrm>
            <a:off x="677334" y="1930400"/>
            <a:ext cx="8596668" cy="4436981"/>
          </a:xfrm>
        </p:spPr>
        <p:txBody>
          <a:bodyPr>
            <a:noAutofit/>
          </a:bodyPr>
          <a:lstStyle/>
          <a:p>
            <a:pPr marL="0" indent="0">
              <a:spcBef>
                <a:spcPts val="0"/>
              </a:spcBef>
              <a:buNone/>
            </a:pPr>
            <a:r>
              <a:rPr lang="en-US" sz="2000" dirty="0"/>
              <a:t>O Lord, our Lord, how awesome is your name through all the earth!</a:t>
            </a:r>
          </a:p>
          <a:p>
            <a:pPr marL="0" indent="0">
              <a:spcBef>
                <a:spcPts val="0"/>
              </a:spcBef>
              <a:buNone/>
            </a:pPr>
            <a:r>
              <a:rPr lang="en-US" sz="2000" dirty="0"/>
              <a:t>I will sing of your majesty above the heavens with the mouths of babes and </a:t>
            </a:r>
            <a:r>
              <a:rPr lang="en-US" sz="2000" dirty="0" smtClean="0"/>
              <a:t>infants. You </a:t>
            </a:r>
            <a:r>
              <a:rPr lang="en-US" sz="2000" dirty="0"/>
              <a:t>have established a bulwark against your foes, to silence enemy and avenger</a:t>
            </a:r>
            <a:r>
              <a:rPr lang="en-US" sz="2000" dirty="0" smtClean="0"/>
              <a:t>.</a:t>
            </a:r>
          </a:p>
          <a:p>
            <a:pPr marL="0" indent="0">
              <a:spcBef>
                <a:spcPts val="0"/>
              </a:spcBef>
              <a:buNone/>
            </a:pPr>
            <a:endParaRPr lang="en-US" sz="600" dirty="0"/>
          </a:p>
          <a:p>
            <a:pPr marL="0" indent="0">
              <a:spcBef>
                <a:spcPts val="0"/>
              </a:spcBef>
              <a:buNone/>
            </a:pPr>
            <a:r>
              <a:rPr lang="en-US" sz="2000" dirty="0" smtClean="0"/>
              <a:t>When </a:t>
            </a:r>
            <a:r>
              <a:rPr lang="en-US" sz="2000" dirty="0"/>
              <a:t>I see your heavens, the work of your fingers, the moon and stars that you set in </a:t>
            </a:r>
            <a:r>
              <a:rPr lang="en-US" sz="2000" dirty="0" smtClean="0"/>
              <a:t>place—What </a:t>
            </a:r>
            <a:r>
              <a:rPr lang="en-US" sz="2000" dirty="0"/>
              <a:t>is man that you are mindful of him, </a:t>
            </a:r>
            <a:r>
              <a:rPr lang="en-US" sz="2000" dirty="0" smtClean="0"/>
              <a:t>and </a:t>
            </a:r>
            <a:r>
              <a:rPr lang="en-US" sz="2000" dirty="0"/>
              <a:t>a son of man that you care for </a:t>
            </a:r>
            <a:r>
              <a:rPr lang="en-US" sz="2000" dirty="0" smtClean="0"/>
              <a:t>him?</a:t>
            </a:r>
          </a:p>
          <a:p>
            <a:pPr marL="0" indent="0">
              <a:spcBef>
                <a:spcPts val="0"/>
              </a:spcBef>
              <a:buNone/>
            </a:pPr>
            <a:endParaRPr lang="en-US" sz="600" dirty="0"/>
          </a:p>
          <a:p>
            <a:pPr marL="0" indent="0">
              <a:spcBef>
                <a:spcPts val="0"/>
              </a:spcBef>
              <a:buNone/>
            </a:pPr>
            <a:r>
              <a:rPr lang="en-US" sz="2000" dirty="0" smtClean="0"/>
              <a:t>Yet </a:t>
            </a:r>
            <a:r>
              <a:rPr lang="en-US" sz="2000" dirty="0"/>
              <a:t>you have made him little less than a god, crowned him with glory and </a:t>
            </a:r>
            <a:r>
              <a:rPr lang="en-US" sz="2000" dirty="0" smtClean="0"/>
              <a:t>honor. You </a:t>
            </a:r>
            <a:r>
              <a:rPr lang="en-US" sz="2000" dirty="0"/>
              <a:t>have given him rule over the works of your hands, put all things at his </a:t>
            </a:r>
            <a:r>
              <a:rPr lang="en-US" sz="2000" dirty="0" smtClean="0"/>
              <a:t>feet: All </a:t>
            </a:r>
            <a:r>
              <a:rPr lang="en-US" sz="2000" dirty="0"/>
              <a:t>sheep and oxen</a:t>
            </a:r>
            <a:r>
              <a:rPr lang="en-US" sz="2000" dirty="0" smtClean="0"/>
              <a:t>, </a:t>
            </a:r>
            <a:r>
              <a:rPr lang="en-US" sz="2000" dirty="0"/>
              <a:t>even the beasts of the field,</a:t>
            </a:r>
            <a:br>
              <a:rPr lang="en-US" sz="2000" dirty="0"/>
            </a:br>
            <a:r>
              <a:rPr lang="en-US" sz="2000" dirty="0"/>
              <a:t>the birds of the air, the fish of the sea, </a:t>
            </a:r>
            <a:r>
              <a:rPr lang="en-US" sz="2000" dirty="0" smtClean="0"/>
              <a:t>and </a:t>
            </a:r>
            <a:r>
              <a:rPr lang="en-US" sz="2000" dirty="0"/>
              <a:t>whatever swims the paths of the </a:t>
            </a:r>
            <a:r>
              <a:rPr lang="en-US" sz="2000" dirty="0" smtClean="0"/>
              <a:t>seas.</a:t>
            </a:r>
          </a:p>
          <a:p>
            <a:pPr marL="0" indent="0">
              <a:spcBef>
                <a:spcPts val="0"/>
              </a:spcBef>
              <a:buNone/>
            </a:pPr>
            <a:endParaRPr lang="en-US" sz="600" dirty="0"/>
          </a:p>
          <a:p>
            <a:pPr marL="0" indent="0">
              <a:spcBef>
                <a:spcPts val="0"/>
              </a:spcBef>
              <a:buNone/>
            </a:pPr>
            <a:r>
              <a:rPr lang="en-US" sz="2000" dirty="0"/>
              <a:t>O Lord, our Lord, how awesome is your name through all the earth!</a:t>
            </a:r>
          </a:p>
          <a:p>
            <a:pPr marL="0" indent="0">
              <a:spcBef>
                <a:spcPts val="0"/>
              </a:spcBef>
              <a:buNone/>
            </a:pPr>
            <a:endParaRPr lang="en-US"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525433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ADC408-E1C3-4119-8D75-E88C61255C8D}"/>
              </a:ext>
            </a:extLst>
          </p:cNvPr>
          <p:cNvSpPr>
            <a:spLocks noGrp="1"/>
          </p:cNvSpPr>
          <p:nvPr>
            <p:ph type="title"/>
          </p:nvPr>
        </p:nvSpPr>
        <p:spPr/>
        <p:txBody>
          <a:bodyPr/>
          <a:lstStyle/>
          <a:p>
            <a:r>
              <a:rPr lang="en-US" b="1" dirty="0" smtClean="0"/>
              <a:t/>
            </a:r>
            <a:br>
              <a:rPr lang="en-US" b="1" dirty="0" smtClean="0"/>
            </a:br>
            <a:r>
              <a:rPr lang="en-US" b="1" dirty="0" smtClean="0"/>
              <a:t>Conclusion</a:t>
            </a:r>
            <a:endParaRPr lang="en-US" b="1" dirty="0"/>
          </a:p>
        </p:txBody>
      </p:sp>
      <p:sp>
        <p:nvSpPr>
          <p:cNvPr id="3" name="Content Placeholder 2">
            <a:extLst>
              <a:ext uri="{FF2B5EF4-FFF2-40B4-BE49-F238E27FC236}">
                <a16:creationId xmlns:a16="http://schemas.microsoft.com/office/drawing/2014/main" xmlns="" id="{52329AC9-0708-40D2-A214-C6162262594E}"/>
              </a:ext>
            </a:extLst>
          </p:cNvPr>
          <p:cNvSpPr>
            <a:spLocks noGrp="1"/>
          </p:cNvSpPr>
          <p:nvPr>
            <p:ph idx="1"/>
          </p:nvPr>
        </p:nvSpPr>
        <p:spPr/>
        <p:txBody>
          <a:bodyPr>
            <a:noAutofit/>
          </a:bodyPr>
          <a:lstStyle/>
          <a:p>
            <a:r>
              <a:rPr lang="en-US" sz="2400" dirty="0"/>
              <a:t>Thank you for coming and participating.</a:t>
            </a:r>
          </a:p>
          <a:p>
            <a:r>
              <a:rPr lang="en-US" sz="2400" dirty="0"/>
              <a:t>Please think of bringing a friend along next week.</a:t>
            </a:r>
          </a:p>
          <a:p>
            <a:r>
              <a:rPr lang="en-US" sz="2400" dirty="0"/>
              <a:t>You may bring your Bible next week, although we will be focusing on other themes of discipleship, such as prayer.</a:t>
            </a:r>
          </a:p>
          <a:p>
            <a:r>
              <a:rPr lang="en-US" sz="2400" dirty="0"/>
              <a:t>We invite you to spend some time in hospitality after our session.</a:t>
            </a:r>
          </a:p>
          <a:p>
            <a:r>
              <a:rPr lang="en-US" sz="2400" dirty="0"/>
              <a:t>Please stand and recite together the Catholic Discipleship prayer and the Lord’s Prayer.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56564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4FE3EE-13F9-42EC-A5DC-C48FF173F07E}"/>
              </a:ext>
            </a:extLst>
          </p:cNvPr>
          <p:cNvSpPr>
            <a:spLocks noGrp="1"/>
          </p:cNvSpPr>
          <p:nvPr>
            <p:ph type="title"/>
          </p:nvPr>
        </p:nvSpPr>
        <p:spPr/>
        <p:txBody>
          <a:bodyPr/>
          <a:lstStyle/>
          <a:p>
            <a:r>
              <a:rPr lang="en-US" b="1" dirty="0" smtClean="0"/>
              <a:t/>
            </a:r>
            <a:br>
              <a:rPr lang="en-US" b="1" dirty="0" smtClean="0"/>
            </a:br>
            <a:r>
              <a:rPr lang="en-US" b="1" dirty="0" smtClean="0"/>
              <a:t>Catholic </a:t>
            </a:r>
            <a:r>
              <a:rPr lang="en-US" b="1" dirty="0"/>
              <a:t>Discipleship Prayer</a:t>
            </a:r>
          </a:p>
        </p:txBody>
      </p:sp>
      <p:sp>
        <p:nvSpPr>
          <p:cNvPr id="3" name="Content Placeholder 2">
            <a:extLst>
              <a:ext uri="{FF2B5EF4-FFF2-40B4-BE49-F238E27FC236}">
                <a16:creationId xmlns:a16="http://schemas.microsoft.com/office/drawing/2014/main" xmlns="" id="{203F6F52-8091-49B3-A2DE-A5509A6551AD}"/>
              </a:ext>
            </a:extLst>
          </p:cNvPr>
          <p:cNvSpPr>
            <a:spLocks noGrp="1"/>
          </p:cNvSpPr>
          <p:nvPr>
            <p:ph idx="1"/>
          </p:nvPr>
        </p:nvSpPr>
        <p:spPr/>
        <p:txBody>
          <a:bodyPr>
            <a:noAutofit/>
          </a:bodyPr>
          <a:lstStyle/>
          <a:p>
            <a:pPr marL="0" indent="0">
              <a:buNone/>
            </a:pPr>
            <a:r>
              <a:rPr lang="en-US" sz="2400" b="1" dirty="0"/>
              <a:t>Lord, God, through our baptisms you have made us disciples, followers of Jesus who attend to his Word, pray and worship in his Spirit, experience love in his community of the Church, and are sent to serve by helping others as he did. </a:t>
            </a:r>
            <a:r>
              <a:rPr lang="en-US" sz="2400" b="1" dirty="0" smtClean="0"/>
              <a:t>Lead </a:t>
            </a:r>
            <a:r>
              <a:rPr lang="en-US" sz="2400" b="1" dirty="0"/>
              <a:t>us, Father, more fully into your Kingdom, which Jesus came to begin and fulfill.  Help us, through his Spirit, to adhere to him and bring his Good News to all we encounter. </a:t>
            </a:r>
            <a:r>
              <a:rPr lang="en-US" sz="2400" b="1" dirty="0" smtClean="0"/>
              <a:t>We </a:t>
            </a:r>
            <a:r>
              <a:rPr lang="en-US" sz="2400" b="1" dirty="0"/>
              <a:t>pray this in his name. </a:t>
            </a:r>
            <a:r>
              <a:rPr lang="en-US" sz="2400" b="1" dirty="0" smtClean="0"/>
              <a:t>Amen</a:t>
            </a:r>
            <a:r>
              <a:rPr lang="en-US" sz="2400" b="1" dirty="0"/>
              <a:t>.</a:t>
            </a:r>
            <a:endParaRPr lang="en-US" sz="2400" dirty="0"/>
          </a:p>
          <a:p>
            <a:pPr marL="0" indent="0">
              <a:buNone/>
            </a:pPr>
            <a:endParaRPr lang="en-US" sz="2400" dirty="0"/>
          </a:p>
          <a:p>
            <a:pPr marL="0" indent="0">
              <a:buNone/>
            </a:pPr>
            <a:r>
              <a:rPr lang="en-US" sz="2400" b="1" i="1" dirty="0"/>
              <a:t>Our </a:t>
            </a:r>
            <a:r>
              <a:rPr lang="en-US" sz="2400" b="1" i="1" dirty="0" smtClean="0"/>
              <a:t>Father... </a:t>
            </a:r>
            <a:endParaRPr lang="en-US" sz="2400" b="1"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4162592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ABFD5F-422F-42BB-B973-C48C8FF3BE02}"/>
              </a:ext>
            </a:extLst>
          </p:cNvPr>
          <p:cNvSpPr>
            <a:spLocks noGrp="1"/>
          </p:cNvSpPr>
          <p:nvPr>
            <p:ph type="title"/>
          </p:nvPr>
        </p:nvSpPr>
        <p:spPr/>
        <p:txBody>
          <a:bodyPr/>
          <a:lstStyle/>
          <a:p>
            <a:r>
              <a:rPr lang="en-US" b="1" dirty="0" smtClean="0"/>
              <a:t/>
            </a:r>
            <a:br>
              <a:rPr lang="en-US" b="1" dirty="0" smtClean="0"/>
            </a:br>
            <a:r>
              <a:rPr lang="en-US" b="1" dirty="0" smtClean="0"/>
              <a:t>Opening </a:t>
            </a:r>
            <a:r>
              <a:rPr lang="en-US" b="1" dirty="0"/>
              <a:t>Prayer</a:t>
            </a:r>
          </a:p>
        </p:txBody>
      </p:sp>
      <p:sp>
        <p:nvSpPr>
          <p:cNvPr id="3" name="Content Placeholder 2">
            <a:extLst>
              <a:ext uri="{FF2B5EF4-FFF2-40B4-BE49-F238E27FC236}">
                <a16:creationId xmlns:a16="http://schemas.microsoft.com/office/drawing/2014/main" xmlns="" id="{87C2CC5B-EB82-4CA3-8ED8-B12B94829F1B}"/>
              </a:ext>
            </a:extLst>
          </p:cNvPr>
          <p:cNvSpPr>
            <a:spLocks noGrp="1"/>
          </p:cNvSpPr>
          <p:nvPr>
            <p:ph idx="1"/>
          </p:nvPr>
        </p:nvSpPr>
        <p:spPr/>
        <p:txBody>
          <a:bodyPr>
            <a:noAutofit/>
          </a:bodyPr>
          <a:lstStyle/>
          <a:p>
            <a:pPr marL="0" indent="0">
              <a:buNone/>
            </a:pPr>
            <a:r>
              <a:rPr lang="en-US" sz="2400" b="1" dirty="0"/>
              <a:t>O Holy Spirit of God, take me as your disciple. </a:t>
            </a:r>
            <a:r>
              <a:rPr lang="en-US" sz="2400" b="1" dirty="0" smtClean="0"/>
              <a:t>Guide </a:t>
            </a:r>
            <a:r>
              <a:rPr lang="en-US" sz="2400" b="1" dirty="0"/>
              <a:t>me, illuminate me, sanctify me. </a:t>
            </a:r>
            <a:r>
              <a:rPr lang="en-US" sz="2400" b="1" dirty="0" smtClean="0"/>
              <a:t>Bind </a:t>
            </a:r>
            <a:r>
              <a:rPr lang="en-US" sz="2400" b="1" dirty="0"/>
              <a:t>my hands that they may do no evil. </a:t>
            </a:r>
            <a:r>
              <a:rPr lang="en-US" sz="2400" b="1" dirty="0" smtClean="0"/>
              <a:t>Cover </a:t>
            </a:r>
            <a:r>
              <a:rPr lang="en-US" sz="2400" b="1" dirty="0"/>
              <a:t>my eyes that they may see it no more</a:t>
            </a:r>
            <a:r>
              <a:rPr lang="en-US" sz="2400" b="1" dirty="0" smtClean="0"/>
              <a:t>. </a:t>
            </a:r>
            <a:r>
              <a:rPr lang="en-US" sz="2400" b="1" dirty="0"/>
              <a:t>Sanctify my heart, that evil may not dwell within me. </a:t>
            </a:r>
            <a:r>
              <a:rPr lang="en-US" sz="2400" b="1" dirty="0" smtClean="0"/>
              <a:t>Be </a:t>
            </a:r>
            <a:r>
              <a:rPr lang="en-US" sz="2400" b="1" dirty="0"/>
              <a:t>my guard. </a:t>
            </a:r>
            <a:r>
              <a:rPr lang="en-US" sz="2400" b="1" dirty="0" smtClean="0"/>
              <a:t>Be </a:t>
            </a:r>
            <a:r>
              <a:rPr lang="en-US" sz="2400" b="1" dirty="0"/>
              <a:t>my guide.</a:t>
            </a:r>
            <a:endParaRPr lang="en-US" sz="2400" dirty="0"/>
          </a:p>
          <a:p>
            <a:pPr marL="0" indent="0">
              <a:buNone/>
            </a:pPr>
            <a:r>
              <a:rPr lang="en-US" sz="2400" b="1" dirty="0"/>
              <a:t>Wherever you lead me, I will go. </a:t>
            </a:r>
            <a:r>
              <a:rPr lang="en-US" sz="2400" b="1" dirty="0" smtClean="0"/>
              <a:t>Whatever </a:t>
            </a:r>
            <a:r>
              <a:rPr lang="en-US" sz="2400" b="1" dirty="0"/>
              <a:t>you forbid me, I will renounce.  Whatever you command me, in your strength I will do. </a:t>
            </a:r>
            <a:r>
              <a:rPr lang="en-US" sz="2400" b="1" dirty="0" smtClean="0"/>
              <a:t>Lead </a:t>
            </a:r>
            <a:r>
              <a:rPr lang="en-US" sz="2400" b="1" dirty="0"/>
              <a:t>me, then, to the fullness of your truth. Amen.</a:t>
            </a:r>
            <a:endParaRPr lang="en-US" sz="2400" dirty="0"/>
          </a:p>
          <a:p>
            <a:pPr marL="0" indent="0">
              <a:buNone/>
            </a:pPr>
            <a:endParaRPr lang="en-US" sz="2400" i="1" dirty="0" smtClean="0"/>
          </a:p>
          <a:p>
            <a:pPr marL="0" indent="0">
              <a:buNone/>
            </a:pPr>
            <a:r>
              <a:rPr lang="en-US" sz="2400" i="1" dirty="0" smtClean="0"/>
              <a:t>- </a:t>
            </a:r>
            <a:r>
              <a:rPr lang="en-US" sz="2400" i="1" dirty="0" smtClean="0"/>
              <a:t>Henry </a:t>
            </a:r>
            <a:r>
              <a:rPr lang="en-US" sz="2400" i="1" dirty="0"/>
              <a:t>Edward Cardinal Manning, </a:t>
            </a:r>
            <a:r>
              <a:rPr lang="en-US" sz="2400" i="1" dirty="0" smtClean="0"/>
              <a:t>1809-1892</a:t>
            </a:r>
            <a:endParaRPr lang="en-US" sz="2400"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4175967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A9AAA3-CEC6-435C-AFD9-9C1D278EAF1C}"/>
              </a:ext>
            </a:extLst>
          </p:cNvPr>
          <p:cNvSpPr>
            <a:spLocks noGrp="1"/>
          </p:cNvSpPr>
          <p:nvPr>
            <p:ph type="title"/>
          </p:nvPr>
        </p:nvSpPr>
        <p:spPr/>
        <p:txBody>
          <a:bodyPr/>
          <a:lstStyle/>
          <a:p>
            <a:r>
              <a:rPr lang="en-US" b="1" dirty="0" smtClean="0"/>
              <a:t/>
            </a:r>
            <a:br>
              <a:rPr lang="en-US" b="1" dirty="0" smtClean="0"/>
            </a:br>
            <a:r>
              <a:rPr lang="en-US" b="1" dirty="0" smtClean="0"/>
              <a:t>Orientation</a:t>
            </a:r>
            <a:endParaRPr lang="en-US" b="1" dirty="0"/>
          </a:p>
        </p:txBody>
      </p:sp>
      <p:sp>
        <p:nvSpPr>
          <p:cNvPr id="3" name="Content Placeholder 2">
            <a:extLst>
              <a:ext uri="{FF2B5EF4-FFF2-40B4-BE49-F238E27FC236}">
                <a16:creationId xmlns:a16="http://schemas.microsoft.com/office/drawing/2014/main" xmlns="" id="{84AFBEC1-F372-4E47-9037-DF88ECA3CB44}"/>
              </a:ext>
            </a:extLst>
          </p:cNvPr>
          <p:cNvSpPr>
            <a:spLocks noGrp="1"/>
          </p:cNvSpPr>
          <p:nvPr>
            <p:ph idx="1"/>
          </p:nvPr>
        </p:nvSpPr>
        <p:spPr/>
        <p:txBody>
          <a:bodyPr>
            <a:normAutofit/>
          </a:bodyPr>
          <a:lstStyle/>
          <a:p>
            <a:r>
              <a:rPr lang="en-US" sz="2400" dirty="0"/>
              <a:t>The twelve units of </a:t>
            </a:r>
            <a:r>
              <a:rPr lang="en-US" sz="2400" i="1" dirty="0"/>
              <a:t>Catholic Discipleship </a:t>
            </a:r>
            <a:r>
              <a:rPr lang="en-US" sz="2400" dirty="0"/>
              <a:t>are helping us explore dimensions of what it means to be a missionary disciple in the Church today.</a:t>
            </a:r>
          </a:p>
          <a:p>
            <a:pPr lvl="0"/>
            <a:r>
              <a:rPr lang="en-US" sz="2400" dirty="0"/>
              <a:t>Each unit has an essay section, a spiritual exercise section, and a Scripture passage with reflection questions.</a:t>
            </a:r>
          </a:p>
          <a:p>
            <a:r>
              <a:rPr lang="en-US" sz="2400" dirty="0"/>
              <a:t>Please read the essay section before each meeting.</a:t>
            </a:r>
          </a:p>
          <a:p>
            <a:r>
              <a:rPr lang="en-US" sz="2400" dirty="0"/>
              <a:t>We will do the spiritual exercises together.</a:t>
            </a:r>
          </a:p>
          <a:p>
            <a:r>
              <a:rPr lang="en-US" sz="2400" dirty="0"/>
              <a:t>We will use the Scripture as part of our prayer.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10284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D3E990-F4C1-4108-A2D8-16DC9F92209D}"/>
              </a:ext>
            </a:extLst>
          </p:cNvPr>
          <p:cNvSpPr>
            <a:spLocks noGrp="1"/>
          </p:cNvSpPr>
          <p:nvPr>
            <p:ph type="title"/>
          </p:nvPr>
        </p:nvSpPr>
        <p:spPr/>
        <p:txBody>
          <a:bodyPr/>
          <a:lstStyle/>
          <a:p>
            <a:r>
              <a:rPr lang="en-US" b="1" dirty="0" smtClean="0"/>
              <a:t/>
            </a:r>
            <a:br>
              <a:rPr lang="en-US" b="1" dirty="0" smtClean="0"/>
            </a:br>
            <a:r>
              <a:rPr lang="en-US" b="1" dirty="0" smtClean="0"/>
              <a:t>Objectives</a:t>
            </a:r>
            <a:endParaRPr lang="en-US" b="1" dirty="0"/>
          </a:p>
        </p:txBody>
      </p:sp>
      <p:sp>
        <p:nvSpPr>
          <p:cNvPr id="3" name="Content Placeholder 2">
            <a:extLst>
              <a:ext uri="{FF2B5EF4-FFF2-40B4-BE49-F238E27FC236}">
                <a16:creationId xmlns:a16="http://schemas.microsoft.com/office/drawing/2014/main" xmlns="" id="{98B5DA63-B539-457B-B03C-7872EA5C2C82}"/>
              </a:ext>
            </a:extLst>
          </p:cNvPr>
          <p:cNvSpPr>
            <a:spLocks noGrp="1"/>
          </p:cNvSpPr>
          <p:nvPr>
            <p:ph idx="1"/>
          </p:nvPr>
        </p:nvSpPr>
        <p:spPr/>
        <p:txBody>
          <a:bodyPr>
            <a:normAutofit/>
          </a:bodyPr>
          <a:lstStyle/>
          <a:p>
            <a:r>
              <a:rPr lang="en-US" sz="2400" dirty="0"/>
              <a:t>To get a better grasp of the New Testament</a:t>
            </a:r>
          </a:p>
          <a:p>
            <a:r>
              <a:rPr lang="en-US" sz="2400" dirty="0"/>
              <a:t>To interpret Jesus in terms of the Paschal Mystery (his Death and Resurrection)</a:t>
            </a:r>
          </a:p>
          <a:p>
            <a:r>
              <a:rPr lang="en-US" sz="2400" dirty="0"/>
              <a:t>To find a simpler way to organize our thinking about Jesus and the effects of his life</a:t>
            </a:r>
          </a:p>
          <a:p>
            <a:r>
              <a:rPr lang="en-US" sz="2400" dirty="0"/>
              <a:t>To begin to grasp all Catholic life as an </a:t>
            </a:r>
            <a:r>
              <a:rPr lang="en-US" sz="2400" u="sng" dirty="0"/>
              <a:t>effect</a:t>
            </a:r>
            <a:r>
              <a:rPr lang="en-US" sz="2400" dirty="0"/>
              <a:t> of Jesus’ Death and Resurrection through the gift of the Holy Spirit</a:t>
            </a:r>
          </a:p>
          <a:p>
            <a:endParaRPr 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674344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CAF294-36B7-486B-B17B-3F6B88932F46}"/>
              </a:ext>
            </a:extLst>
          </p:cNvPr>
          <p:cNvSpPr>
            <a:spLocks noGrp="1"/>
          </p:cNvSpPr>
          <p:nvPr>
            <p:ph type="title"/>
          </p:nvPr>
        </p:nvSpPr>
        <p:spPr/>
        <p:txBody>
          <a:bodyPr/>
          <a:lstStyle/>
          <a:p>
            <a:r>
              <a:rPr lang="en-US" b="1" dirty="0" smtClean="0"/>
              <a:t/>
            </a:r>
            <a:br>
              <a:rPr lang="en-US" b="1" dirty="0" smtClean="0"/>
            </a:br>
            <a:r>
              <a:rPr lang="en-US" b="1" dirty="0" smtClean="0"/>
              <a:t>Central </a:t>
            </a:r>
            <a:r>
              <a:rPr lang="en-US" b="1" dirty="0"/>
              <a:t>Message of New Testament</a:t>
            </a:r>
          </a:p>
        </p:txBody>
      </p:sp>
      <p:sp>
        <p:nvSpPr>
          <p:cNvPr id="3" name="Content Placeholder 2">
            <a:extLst>
              <a:ext uri="{FF2B5EF4-FFF2-40B4-BE49-F238E27FC236}">
                <a16:creationId xmlns:a16="http://schemas.microsoft.com/office/drawing/2014/main" xmlns="" id="{7189B650-851B-479D-B537-33091903AC61}"/>
              </a:ext>
            </a:extLst>
          </p:cNvPr>
          <p:cNvSpPr>
            <a:spLocks noGrp="1"/>
          </p:cNvSpPr>
          <p:nvPr>
            <p:ph idx="1"/>
          </p:nvPr>
        </p:nvSpPr>
        <p:spPr>
          <a:xfrm>
            <a:off x="677334" y="2160589"/>
            <a:ext cx="8596668" cy="3880773"/>
          </a:xfrm>
        </p:spPr>
        <p:txBody>
          <a:bodyPr>
            <a:normAutofit/>
          </a:bodyPr>
          <a:lstStyle/>
          <a:p>
            <a:pPr marL="0" indent="0">
              <a:buNone/>
            </a:pPr>
            <a:endParaRPr lang="en-US" sz="2400" dirty="0"/>
          </a:p>
          <a:p>
            <a:pPr marL="0" indent="0" algn="ctr">
              <a:buNone/>
            </a:pPr>
            <a:r>
              <a:rPr lang="en-US" sz="2400" dirty="0"/>
              <a:t>God reached out to us in Jesus Christ, </a:t>
            </a:r>
            <a:r>
              <a:rPr lang="en-US" sz="2400" dirty="0" smtClean="0"/>
              <a:t>Son </a:t>
            </a:r>
            <a:r>
              <a:rPr lang="en-US" sz="2400" dirty="0"/>
              <a:t>and perfect image of the </a:t>
            </a:r>
            <a:r>
              <a:rPr lang="en-US" sz="2400" dirty="0" smtClean="0"/>
              <a:t>Father; Jesus </a:t>
            </a:r>
            <a:r>
              <a:rPr lang="en-US" sz="2400" dirty="0"/>
              <a:t>was rejected and murdered as a </a:t>
            </a:r>
            <a:r>
              <a:rPr lang="en-US" sz="2400" dirty="0" smtClean="0"/>
              <a:t>criminal. Through </a:t>
            </a:r>
            <a:r>
              <a:rPr lang="en-US" sz="2400" dirty="0"/>
              <a:t>this obedient act of love, God </a:t>
            </a:r>
            <a:r>
              <a:rPr lang="en-US" sz="2400" dirty="0" smtClean="0"/>
              <a:t>raised Jesus </a:t>
            </a:r>
            <a:r>
              <a:rPr lang="en-US" sz="2400" dirty="0"/>
              <a:t>from the dead and, through Jesus</a:t>
            </a:r>
            <a:r>
              <a:rPr lang="en-US" sz="2400" dirty="0" smtClean="0"/>
              <a:t>, continues </a:t>
            </a:r>
            <a:r>
              <a:rPr lang="en-US" sz="2400" dirty="0"/>
              <a:t>to transform the world by the gift of the </a:t>
            </a:r>
            <a:r>
              <a:rPr lang="en-US" sz="2400" dirty="0" smtClean="0"/>
              <a:t>Spirit, by </a:t>
            </a:r>
            <a:r>
              <a:rPr lang="en-US" sz="2400" dirty="0"/>
              <a:t>which, as a Church, we continue Christ’s mission.</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825812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CF46A2-E3D2-492F-AB8D-0EEF87A4473B}"/>
              </a:ext>
            </a:extLst>
          </p:cNvPr>
          <p:cNvSpPr>
            <a:spLocks noGrp="1"/>
          </p:cNvSpPr>
          <p:nvPr>
            <p:ph type="title"/>
          </p:nvPr>
        </p:nvSpPr>
        <p:spPr/>
        <p:txBody>
          <a:bodyPr/>
          <a:lstStyle/>
          <a:p>
            <a:r>
              <a:rPr lang="en-US" b="1" dirty="0" smtClean="0"/>
              <a:t/>
            </a:r>
            <a:br>
              <a:rPr lang="en-US" b="1" dirty="0" smtClean="0"/>
            </a:br>
            <a:r>
              <a:rPr lang="en-US" b="1" dirty="0" smtClean="0"/>
              <a:t>Mount </a:t>
            </a:r>
            <a:r>
              <a:rPr lang="en-US" b="1" dirty="0"/>
              <a:t>Calvary</a:t>
            </a:r>
          </a:p>
        </p:txBody>
      </p:sp>
      <p:sp>
        <p:nvSpPr>
          <p:cNvPr id="3" name="Content Placeholder 2">
            <a:extLst>
              <a:ext uri="{FF2B5EF4-FFF2-40B4-BE49-F238E27FC236}">
                <a16:creationId xmlns:a16="http://schemas.microsoft.com/office/drawing/2014/main" xmlns="" id="{4EC22B75-4D33-452E-9387-F13217BE0923}"/>
              </a:ext>
            </a:extLst>
          </p:cNvPr>
          <p:cNvSpPr>
            <a:spLocks noGrp="1"/>
          </p:cNvSpPr>
          <p:nvPr>
            <p:ph idx="1"/>
          </p:nvPr>
        </p:nvSpPr>
        <p:spPr/>
        <p:txBody>
          <a:bodyPr>
            <a:normAutofit/>
          </a:bodyPr>
          <a:lstStyle/>
          <a:p>
            <a:pPr marL="457200" indent="-457200">
              <a:buFont typeface="+mj-lt"/>
              <a:buAutoNum type="arabicPeriod"/>
            </a:pPr>
            <a:r>
              <a:rPr lang="en-US" sz="2400" dirty="0"/>
              <a:t>What led up to the crucifixion of </a:t>
            </a:r>
            <a:r>
              <a:rPr lang="en-US" sz="2400" dirty="0" smtClean="0"/>
              <a:t>Jesus</a:t>
            </a:r>
            <a:endParaRPr lang="en-US" sz="2400" dirty="0"/>
          </a:p>
          <a:p>
            <a:pPr marL="457200" indent="-457200">
              <a:buFont typeface="+mj-lt"/>
              <a:buAutoNum type="arabicPeriod"/>
            </a:pPr>
            <a:r>
              <a:rPr lang="en-US" sz="2400" dirty="0"/>
              <a:t>What is involved in Jesus’ death and </a:t>
            </a:r>
            <a:r>
              <a:rPr lang="en-US" sz="2400" dirty="0" smtClean="0"/>
              <a:t>resurrection</a:t>
            </a:r>
            <a:endParaRPr lang="en-US" sz="2400" dirty="0"/>
          </a:p>
          <a:p>
            <a:pPr marL="457200" indent="-457200">
              <a:buFont typeface="+mj-lt"/>
              <a:buAutoNum type="arabicPeriod"/>
            </a:pPr>
            <a:r>
              <a:rPr lang="en-US" sz="2400" dirty="0"/>
              <a:t>What has developed from Mount Calvary</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841744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398E6D-91F3-4C61-A8BC-F980962C3F6E}"/>
              </a:ext>
            </a:extLst>
          </p:cNvPr>
          <p:cNvSpPr>
            <a:spLocks noGrp="1"/>
          </p:cNvSpPr>
          <p:nvPr>
            <p:ph type="title"/>
          </p:nvPr>
        </p:nvSpPr>
        <p:spPr/>
        <p:txBody>
          <a:bodyPr/>
          <a:lstStyle/>
          <a:p>
            <a:r>
              <a:rPr lang="en-US" b="1" dirty="0" smtClean="0"/>
              <a:t/>
            </a:r>
            <a:br>
              <a:rPr lang="en-US" b="1" dirty="0" smtClean="0"/>
            </a:br>
            <a:r>
              <a:rPr lang="en-US" b="1" dirty="0" smtClean="0"/>
              <a:t>What </a:t>
            </a:r>
            <a:r>
              <a:rPr lang="en-US" b="1" dirty="0"/>
              <a:t>Led Up to Calvary</a:t>
            </a:r>
          </a:p>
        </p:txBody>
      </p:sp>
      <p:sp>
        <p:nvSpPr>
          <p:cNvPr id="3" name="Content Placeholder 2">
            <a:extLst>
              <a:ext uri="{FF2B5EF4-FFF2-40B4-BE49-F238E27FC236}">
                <a16:creationId xmlns:a16="http://schemas.microsoft.com/office/drawing/2014/main" xmlns="" id="{2B45EC38-1F5F-4835-8EFD-D223A7B248AC}"/>
              </a:ext>
            </a:extLst>
          </p:cNvPr>
          <p:cNvSpPr>
            <a:spLocks noGrp="1"/>
          </p:cNvSpPr>
          <p:nvPr>
            <p:ph idx="1"/>
          </p:nvPr>
        </p:nvSpPr>
        <p:spPr>
          <a:xfrm>
            <a:off x="677334" y="2160589"/>
            <a:ext cx="8732884" cy="3880773"/>
          </a:xfrm>
        </p:spPr>
        <p:txBody>
          <a:bodyPr>
            <a:noAutofit/>
          </a:bodyPr>
          <a:lstStyle/>
          <a:p>
            <a:r>
              <a:rPr lang="en-US" sz="2200" dirty="0"/>
              <a:t>Jesus’ ministry begins as a follow-up to the mission of John the </a:t>
            </a:r>
            <a:r>
              <a:rPr lang="en-US" sz="2200" dirty="0" smtClean="0"/>
              <a:t>Baptist... </a:t>
            </a:r>
            <a:r>
              <a:rPr lang="en-US" sz="2200" dirty="0"/>
              <a:t>a time of expectation and a message of hope.</a:t>
            </a:r>
          </a:p>
          <a:p>
            <a:r>
              <a:rPr lang="en-US" sz="2200" dirty="0"/>
              <a:t>Jesus proclaims a Kingdom of God and inaugurates it in his speech and his actions, especially those actions that reveal the power of God.</a:t>
            </a:r>
          </a:p>
          <a:p>
            <a:pPr lvl="1"/>
            <a:r>
              <a:rPr lang="en-US" sz="2000" dirty="0"/>
              <a:t>We call these “miracles,” but John the Evangelist calls them “signs.”</a:t>
            </a:r>
          </a:p>
          <a:p>
            <a:r>
              <a:rPr lang="en-US" sz="2200" dirty="0"/>
              <a:t>Jesus teaches us complete trust in God (Sermon on the Mount).</a:t>
            </a:r>
          </a:p>
          <a:p>
            <a:r>
              <a:rPr lang="en-US" sz="2200" dirty="0"/>
              <a:t>Jesus gathers followers and forms them into a community. </a:t>
            </a:r>
          </a:p>
          <a:p>
            <a:r>
              <a:rPr lang="en-US" sz="2200" dirty="0"/>
              <a:t>Some religious leaders take offense at his words and actions.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448493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0CAAD0-3610-433C-8FBB-F38116A8DE2C}"/>
              </a:ext>
            </a:extLst>
          </p:cNvPr>
          <p:cNvSpPr>
            <a:spLocks noGrp="1"/>
          </p:cNvSpPr>
          <p:nvPr>
            <p:ph type="title"/>
          </p:nvPr>
        </p:nvSpPr>
        <p:spPr/>
        <p:txBody>
          <a:bodyPr/>
          <a:lstStyle/>
          <a:p>
            <a:r>
              <a:rPr lang="en-US" b="1" dirty="0" smtClean="0"/>
              <a:t/>
            </a:r>
            <a:br>
              <a:rPr lang="en-US" b="1" dirty="0" smtClean="0"/>
            </a:br>
            <a:r>
              <a:rPr lang="en-US" b="1" dirty="0" smtClean="0"/>
              <a:t>What </a:t>
            </a:r>
            <a:r>
              <a:rPr lang="en-US" b="1" dirty="0"/>
              <a:t>Led Up to Calvary</a:t>
            </a:r>
          </a:p>
        </p:txBody>
      </p:sp>
      <p:sp>
        <p:nvSpPr>
          <p:cNvPr id="3" name="Content Placeholder 2">
            <a:extLst>
              <a:ext uri="{FF2B5EF4-FFF2-40B4-BE49-F238E27FC236}">
                <a16:creationId xmlns:a16="http://schemas.microsoft.com/office/drawing/2014/main" xmlns="" id="{F0FA1B94-7404-40AB-A99D-8350EC6AF809}"/>
              </a:ext>
            </a:extLst>
          </p:cNvPr>
          <p:cNvSpPr>
            <a:spLocks noGrp="1"/>
          </p:cNvSpPr>
          <p:nvPr>
            <p:ph idx="1"/>
          </p:nvPr>
        </p:nvSpPr>
        <p:spPr/>
        <p:txBody>
          <a:bodyPr>
            <a:noAutofit/>
          </a:bodyPr>
          <a:lstStyle/>
          <a:p>
            <a:r>
              <a:rPr lang="en-US" sz="2400" dirty="0"/>
              <a:t>Jesus understands the opposition of others as a call to give his life in witness to the Kingdom of God. </a:t>
            </a:r>
          </a:p>
          <a:p>
            <a:pPr lvl="1"/>
            <a:r>
              <a:rPr lang="en-US" sz="2000" dirty="0"/>
              <a:t>“A prophet cannot die outside Jerusalem” (Luke 13:33).</a:t>
            </a:r>
          </a:p>
          <a:p>
            <a:pPr lvl="1"/>
            <a:r>
              <a:rPr lang="en-US" sz="2000" dirty="0"/>
              <a:t>“The Son of Man must suffer greatly . . .“ (Mark 8:31).</a:t>
            </a:r>
          </a:p>
          <a:p>
            <a:r>
              <a:rPr lang="en-US" sz="2400" dirty="0"/>
              <a:t>Jesus raises people from the dead as a sign of God’s victory over death. </a:t>
            </a:r>
          </a:p>
          <a:p>
            <a:r>
              <a:rPr lang="en-US" sz="2400" dirty="0"/>
              <a:t>He dies as an act of trust in his Father</a:t>
            </a:r>
            <a:r>
              <a:rPr lang="en-US" sz="2400" dirty="0" smtClean="0"/>
              <a:t>.</a:t>
            </a:r>
          </a:p>
          <a:p>
            <a:endParaRPr lang="en-US" sz="100" dirty="0"/>
          </a:p>
          <a:p>
            <a:pPr marL="0" indent="0">
              <a:buNone/>
            </a:pPr>
            <a:r>
              <a:rPr lang="en-US" sz="2400" b="1" dirty="0">
                <a:solidFill>
                  <a:srgbClr val="6C79BA"/>
                </a:solidFill>
              </a:rPr>
              <a:t>Can you place yourself in the hope, and opposition, </a:t>
            </a:r>
            <a:r>
              <a:rPr lang="en-US" sz="2400" b="1" dirty="0" smtClean="0">
                <a:solidFill>
                  <a:srgbClr val="6C79BA"/>
                </a:solidFill>
              </a:rPr>
              <a:t>that Jesus’ mission </a:t>
            </a:r>
            <a:r>
              <a:rPr lang="en-US" sz="2400" b="1" dirty="0">
                <a:solidFill>
                  <a:srgbClr val="6C79BA"/>
                </a:solidFill>
              </a:rPr>
              <a:t>brought about in the lives of people?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748192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9675EF-211E-495D-B8DB-53AB215005CA}"/>
              </a:ext>
            </a:extLst>
          </p:cNvPr>
          <p:cNvSpPr>
            <a:spLocks noGrp="1"/>
          </p:cNvSpPr>
          <p:nvPr>
            <p:ph type="title"/>
          </p:nvPr>
        </p:nvSpPr>
        <p:spPr/>
        <p:txBody>
          <a:bodyPr/>
          <a:lstStyle/>
          <a:p>
            <a:r>
              <a:rPr lang="en-US" b="1" dirty="0" smtClean="0"/>
              <a:t/>
            </a:r>
            <a:br>
              <a:rPr lang="en-US" b="1" dirty="0" smtClean="0"/>
            </a:br>
            <a:r>
              <a:rPr lang="en-US" b="1" dirty="0" smtClean="0"/>
              <a:t>What </a:t>
            </a:r>
            <a:r>
              <a:rPr lang="en-US" b="1" dirty="0"/>
              <a:t>Happened on Calvary</a:t>
            </a:r>
          </a:p>
        </p:txBody>
      </p:sp>
      <p:sp>
        <p:nvSpPr>
          <p:cNvPr id="3" name="Content Placeholder 2">
            <a:extLst>
              <a:ext uri="{FF2B5EF4-FFF2-40B4-BE49-F238E27FC236}">
                <a16:creationId xmlns:a16="http://schemas.microsoft.com/office/drawing/2014/main" xmlns="" id="{E8EC6129-30E4-4070-A10D-3606572F82A1}"/>
              </a:ext>
            </a:extLst>
          </p:cNvPr>
          <p:cNvSpPr>
            <a:spLocks noGrp="1"/>
          </p:cNvSpPr>
          <p:nvPr>
            <p:ph idx="1"/>
          </p:nvPr>
        </p:nvSpPr>
        <p:spPr>
          <a:xfrm>
            <a:off x="677334" y="2160589"/>
            <a:ext cx="8246748" cy="3880773"/>
          </a:xfrm>
        </p:spPr>
        <p:txBody>
          <a:bodyPr>
            <a:noAutofit/>
          </a:bodyPr>
          <a:lstStyle/>
          <a:p>
            <a:pPr marL="514350" indent="-514350">
              <a:buAutoNum type="arabicParenR"/>
            </a:pPr>
            <a:endParaRPr lang="en-US" sz="2400" dirty="0" smtClean="0"/>
          </a:p>
          <a:p>
            <a:pPr marL="514350" indent="-514350">
              <a:buAutoNum type="arabicParenR"/>
            </a:pPr>
            <a:r>
              <a:rPr lang="en-US" sz="2400" dirty="0" smtClean="0"/>
              <a:t>It </a:t>
            </a:r>
            <a:r>
              <a:rPr lang="en-US" sz="2400" dirty="0"/>
              <a:t>was a political murder done out of convenience.</a:t>
            </a:r>
          </a:p>
          <a:p>
            <a:pPr marL="514350" indent="-514350">
              <a:buAutoNum type="arabicParenR"/>
            </a:pPr>
            <a:r>
              <a:rPr lang="en-US" sz="2400" dirty="0"/>
              <a:t>It showed the ultimate conflict between good and evil, anticipating our final judgment.</a:t>
            </a:r>
          </a:p>
          <a:p>
            <a:pPr marL="514350" indent="-514350">
              <a:buAutoNum type="arabicParenR"/>
            </a:pPr>
            <a:r>
              <a:rPr lang="en-US" sz="2400" dirty="0"/>
              <a:t>It demonstrated God’s gift of reconciliation to all of humankind.</a:t>
            </a:r>
          </a:p>
          <a:p>
            <a:pPr marL="514350" indent="-514350">
              <a:buAutoNum type="arabicParenR"/>
            </a:pPr>
            <a:r>
              <a:rPr lang="en-US" sz="2400" dirty="0"/>
              <a:t>It revealed the selfless love of God through Jesus’ obedient emptying of himself, thereby reversing human rejection of God.</a:t>
            </a:r>
          </a:p>
          <a:p>
            <a:pPr marL="514350" indent="-514350">
              <a:buAutoNum type="arabicParenR"/>
            </a:pPr>
            <a:endParaRPr lang="en-US" sz="2400" dirty="0"/>
          </a:p>
        </p:txBody>
      </p:sp>
      <p:sp>
        <p:nvSpPr>
          <p:cNvPr id="4" name="Content Placeholder 2">
            <a:extLst>
              <a:ext uri="{FF2B5EF4-FFF2-40B4-BE49-F238E27FC236}">
                <a16:creationId xmlns:a16="http://schemas.microsoft.com/office/drawing/2014/main" xmlns="" id="{E8EC6129-30E4-4070-A10D-3606572F82A1}"/>
              </a:ext>
            </a:extLst>
          </p:cNvPr>
          <p:cNvSpPr txBox="1">
            <a:spLocks/>
          </p:cNvSpPr>
          <p:nvPr/>
        </p:nvSpPr>
        <p:spPr>
          <a:xfrm>
            <a:off x="412456" y="2160589"/>
            <a:ext cx="9126423" cy="53629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en-US" sz="2400" b="1" dirty="0" smtClean="0">
                <a:solidFill>
                  <a:srgbClr val="6C79BA"/>
                </a:solidFill>
              </a:rPr>
              <a:t>There are many layers to the death and resurrection of Jesus.</a:t>
            </a:r>
            <a:endParaRPr lang="en-US" sz="2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801271870"/>
      </p:ext>
    </p:extLst>
  </p:cSld>
  <p:clrMapOvr>
    <a:masterClrMapping/>
  </p:clrMapOvr>
</p:sld>
</file>

<file path=ppt/theme/theme1.xml><?xml version="1.0" encoding="utf-8"?>
<a:theme xmlns:a="http://schemas.openxmlformats.org/drawingml/2006/main" name="Facet">
  <a:themeElements>
    <a:clrScheme name="Custom 30">
      <a:dk1>
        <a:sysClr val="windowText" lastClr="000000"/>
      </a:dk1>
      <a:lt1>
        <a:sysClr val="window" lastClr="FFFFFF"/>
      </a:lt1>
      <a:dk2>
        <a:srgbClr val="242852"/>
      </a:dk2>
      <a:lt2>
        <a:srgbClr val="ACCBF9"/>
      </a:lt2>
      <a:accent1>
        <a:srgbClr val="4A66AC"/>
      </a:accent1>
      <a:accent2>
        <a:srgbClr val="4861AD"/>
      </a:accent2>
      <a:accent3>
        <a:srgbClr val="4861AD"/>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1792</TotalTime>
  <Words>1880</Words>
  <Application>Microsoft Office PowerPoint</Application>
  <PresentationFormat>Widescreen</PresentationFormat>
  <Paragraphs>113</Paragraphs>
  <Slides>17</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Trebuchet MS</vt:lpstr>
      <vt:lpstr>Wingdings 3</vt:lpstr>
      <vt:lpstr>Facet</vt:lpstr>
      <vt:lpstr>Catholic Discipleship</vt:lpstr>
      <vt:lpstr> Opening Prayer</vt:lpstr>
      <vt:lpstr> Orientation</vt:lpstr>
      <vt:lpstr> Objectives</vt:lpstr>
      <vt:lpstr> Central Message of New Testament</vt:lpstr>
      <vt:lpstr> Mount Calvary</vt:lpstr>
      <vt:lpstr> What Led Up to Calvary</vt:lpstr>
      <vt:lpstr> What Led Up to Calvary</vt:lpstr>
      <vt:lpstr> What Happened on Calvary</vt:lpstr>
      <vt:lpstr> Implications for Disciples</vt:lpstr>
      <vt:lpstr> What Has Developed from Calvary</vt:lpstr>
      <vt:lpstr> Some Basic Questions</vt:lpstr>
      <vt:lpstr> Scripture—Luke 9:28-36</vt:lpstr>
      <vt:lpstr> Spiritual Exercise (p. 51)</vt:lpstr>
      <vt:lpstr> Psalm 8</vt:lpstr>
      <vt:lpstr> Conclusion</vt:lpstr>
      <vt:lpstr> Catholic Discipleship Prayer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Catholic Discipleship</dc:title>
  <dc:creator>Frank Desiano</dc:creator>
  <cp:lastModifiedBy>Emily Smith</cp:lastModifiedBy>
  <cp:revision>24</cp:revision>
  <dcterms:created xsi:type="dcterms:W3CDTF">2018-10-02T16:32:41Z</dcterms:created>
  <dcterms:modified xsi:type="dcterms:W3CDTF">2018-11-05T16:02:35Z</dcterms:modified>
</cp:coreProperties>
</file>