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7" r:id="rId1"/>
  </p:sldMasterIdLst>
  <p:notesMasterIdLst>
    <p:notesMasterId r:id="rId17"/>
  </p:notesMasterIdLst>
  <p:sldIdLst>
    <p:sldId id="256" r:id="rId2"/>
    <p:sldId id="282" r:id="rId3"/>
    <p:sldId id="259" r:id="rId4"/>
    <p:sldId id="281" r:id="rId5"/>
    <p:sldId id="273" r:id="rId6"/>
    <p:sldId id="284" r:id="rId7"/>
    <p:sldId id="274" r:id="rId8"/>
    <p:sldId id="275" r:id="rId9"/>
    <p:sldId id="276" r:id="rId10"/>
    <p:sldId id="277" r:id="rId11"/>
    <p:sldId id="278" r:id="rId12"/>
    <p:sldId id="279" r:id="rId13"/>
    <p:sldId id="280" r:id="rId14"/>
    <p:sldId id="271" r:id="rId15"/>
    <p:sldId id="283"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varScale="1">
        <p:scale>
          <a:sx n="83" d="100"/>
          <a:sy n="83" d="100"/>
        </p:scale>
        <p:origin x="126" y="115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DD6C2E2-E0D6-4A9A-9A58-7BE5E3445D26}" type="datetimeFigureOut">
              <a:rPr lang="en-US" smtClean="0"/>
              <a:t>11/5/2018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74BEDC2-71D9-4B64-8C18-08FDF47F50D1}" type="slidenum">
              <a:rPr lang="en-US" smtClean="0"/>
              <a:t>‹#›</a:t>
            </a:fld>
            <a:endParaRPr lang="en-US"/>
          </a:p>
        </p:txBody>
      </p:sp>
    </p:spTree>
    <p:extLst>
      <p:ext uri="{BB962C8B-B14F-4D97-AF65-F5344CB8AC3E}">
        <p14:creationId xmlns:p14="http://schemas.microsoft.com/office/powerpoint/2010/main" val="171169383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Elaborate the general scope of the Old Testament.  </a:t>
            </a:r>
          </a:p>
        </p:txBody>
      </p:sp>
      <p:sp>
        <p:nvSpPr>
          <p:cNvPr id="4" name="Slide Number Placeholder 3"/>
          <p:cNvSpPr>
            <a:spLocks noGrp="1"/>
          </p:cNvSpPr>
          <p:nvPr>
            <p:ph type="sldNum" sz="quarter" idx="10"/>
          </p:nvPr>
        </p:nvSpPr>
        <p:spPr/>
        <p:txBody>
          <a:bodyPr/>
          <a:lstStyle/>
          <a:p>
            <a:fld id="{174BEDC2-71D9-4B64-8C18-08FDF47F50D1}" type="slidenum">
              <a:rPr lang="en-US" smtClean="0"/>
              <a:t>5</a:t>
            </a:fld>
            <a:endParaRPr lang="en-US"/>
          </a:p>
        </p:txBody>
      </p:sp>
    </p:spTree>
    <p:extLst>
      <p:ext uri="{BB962C8B-B14F-4D97-AF65-F5344CB8AC3E}">
        <p14:creationId xmlns:p14="http://schemas.microsoft.com/office/powerpoint/2010/main" val="294810199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Remind people of the time and place of the next meeting.  Emphasize their reading Unit 7 during the week.  Give out any Bibles participants might have ordered through you last week, and be prepared to answer questions about how participants might get a Bible.  Make sure refreshments have been made available. </a:t>
            </a:r>
          </a:p>
        </p:txBody>
      </p:sp>
      <p:sp>
        <p:nvSpPr>
          <p:cNvPr id="4" name="Slide Number Placeholder 3"/>
          <p:cNvSpPr>
            <a:spLocks noGrp="1"/>
          </p:cNvSpPr>
          <p:nvPr>
            <p:ph type="sldNum" sz="quarter" idx="10"/>
          </p:nvPr>
        </p:nvSpPr>
        <p:spPr/>
        <p:txBody>
          <a:bodyPr/>
          <a:lstStyle/>
          <a:p>
            <a:fld id="{258B3F4C-0A2A-4F25-8C89-67F611B5382E}" type="slidenum">
              <a:rPr lang="en-US" smtClean="0"/>
              <a:t>14</a:t>
            </a:fld>
            <a:endParaRPr lang="en-US"/>
          </a:p>
        </p:txBody>
      </p:sp>
    </p:spTree>
    <p:extLst>
      <p:ext uri="{BB962C8B-B14F-4D97-AF65-F5344CB8AC3E}">
        <p14:creationId xmlns:p14="http://schemas.microsoft.com/office/powerpoint/2010/main" val="292654890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Go </a:t>
            </a:r>
            <a:r>
              <a:rPr lang="en-US" dirty="0"/>
              <a:t>down the list of types of figures in the Old Testament, and ask them if they can feel resonance of these figures in their own personal experience. This may take more than 10 minutes.</a:t>
            </a:r>
          </a:p>
        </p:txBody>
      </p:sp>
      <p:sp>
        <p:nvSpPr>
          <p:cNvPr id="4" name="Slide Number Placeholder 3"/>
          <p:cNvSpPr>
            <a:spLocks noGrp="1"/>
          </p:cNvSpPr>
          <p:nvPr>
            <p:ph type="sldNum" sz="quarter" idx="10"/>
          </p:nvPr>
        </p:nvSpPr>
        <p:spPr/>
        <p:txBody>
          <a:bodyPr/>
          <a:lstStyle/>
          <a:p>
            <a:fld id="{174BEDC2-71D9-4B64-8C18-08FDF47F50D1}" type="slidenum">
              <a:rPr lang="en-US" smtClean="0"/>
              <a:t>6</a:t>
            </a:fld>
            <a:endParaRPr lang="en-US"/>
          </a:p>
        </p:txBody>
      </p:sp>
    </p:spTree>
    <p:extLst>
      <p:ext uri="{BB962C8B-B14F-4D97-AF65-F5344CB8AC3E}">
        <p14:creationId xmlns:p14="http://schemas.microsoft.com/office/powerpoint/2010/main" val="412547084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Try to get people to see the main focal points of Jewish history, namely the Exodus, the Kingdom, and the experience of Exile.  If people have timelines in their Bibles, point them out to them.  Make sure that your participants do not get lost in the forest.  The detail is not important; the main outline is!</a:t>
            </a:r>
          </a:p>
        </p:txBody>
      </p:sp>
      <p:sp>
        <p:nvSpPr>
          <p:cNvPr id="4" name="Slide Number Placeholder 3"/>
          <p:cNvSpPr>
            <a:spLocks noGrp="1"/>
          </p:cNvSpPr>
          <p:nvPr>
            <p:ph type="sldNum" sz="quarter" idx="10"/>
          </p:nvPr>
        </p:nvSpPr>
        <p:spPr/>
        <p:txBody>
          <a:bodyPr/>
          <a:lstStyle/>
          <a:p>
            <a:fld id="{174BEDC2-71D9-4B64-8C18-08FDF47F50D1}" type="slidenum">
              <a:rPr lang="en-US" smtClean="0"/>
              <a:t>7</a:t>
            </a:fld>
            <a:endParaRPr lang="en-US"/>
          </a:p>
        </p:txBody>
      </p:sp>
    </p:spTree>
    <p:extLst>
      <p:ext uri="{BB962C8B-B14F-4D97-AF65-F5344CB8AC3E}">
        <p14:creationId xmlns:p14="http://schemas.microsoft.com/office/powerpoint/2010/main" val="80819061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Help people to orient themselves around the theme of covenant as a way to simplify their picture of the Scriptures.</a:t>
            </a:r>
          </a:p>
        </p:txBody>
      </p:sp>
      <p:sp>
        <p:nvSpPr>
          <p:cNvPr id="4" name="Slide Number Placeholder 3"/>
          <p:cNvSpPr>
            <a:spLocks noGrp="1"/>
          </p:cNvSpPr>
          <p:nvPr>
            <p:ph type="sldNum" sz="quarter" idx="10"/>
          </p:nvPr>
        </p:nvSpPr>
        <p:spPr/>
        <p:txBody>
          <a:bodyPr/>
          <a:lstStyle/>
          <a:p>
            <a:fld id="{174BEDC2-71D9-4B64-8C18-08FDF47F50D1}" type="slidenum">
              <a:rPr lang="en-US" smtClean="0"/>
              <a:t>8</a:t>
            </a:fld>
            <a:endParaRPr lang="en-US"/>
          </a:p>
        </p:txBody>
      </p:sp>
    </p:spTree>
    <p:extLst>
      <p:ext uri="{BB962C8B-B14F-4D97-AF65-F5344CB8AC3E}">
        <p14:creationId xmlns:p14="http://schemas.microsoft.com/office/powerpoint/2010/main" val="28031597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Emphasize the overall thrust of the Scriptures, the decisive turning point of Abraham and the nomadic life of the Jewish people.  Relate this to stories of refugees and immigrants today, how people are driven to survive in desperate times. </a:t>
            </a:r>
          </a:p>
        </p:txBody>
      </p:sp>
      <p:sp>
        <p:nvSpPr>
          <p:cNvPr id="4" name="Slide Number Placeholder 3"/>
          <p:cNvSpPr>
            <a:spLocks noGrp="1"/>
          </p:cNvSpPr>
          <p:nvPr>
            <p:ph type="sldNum" sz="quarter" idx="10"/>
          </p:nvPr>
        </p:nvSpPr>
        <p:spPr/>
        <p:txBody>
          <a:bodyPr/>
          <a:lstStyle/>
          <a:p>
            <a:fld id="{174BEDC2-71D9-4B64-8C18-08FDF47F50D1}" type="slidenum">
              <a:rPr lang="en-US" smtClean="0"/>
              <a:t>9</a:t>
            </a:fld>
            <a:endParaRPr lang="en-US"/>
          </a:p>
        </p:txBody>
      </p:sp>
    </p:spTree>
    <p:extLst>
      <p:ext uri="{BB962C8B-B14F-4D97-AF65-F5344CB8AC3E}">
        <p14:creationId xmlns:p14="http://schemas.microsoft.com/office/powerpoint/2010/main" val="132443482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Go through the general story, pointing out where the chapters are in the book of Exodus.  Help them to see the broad outlines of the story and particularly how it applies to them.  This should take 10-15 minutes.</a:t>
            </a:r>
          </a:p>
        </p:txBody>
      </p:sp>
      <p:sp>
        <p:nvSpPr>
          <p:cNvPr id="4" name="Slide Number Placeholder 3"/>
          <p:cNvSpPr>
            <a:spLocks noGrp="1"/>
          </p:cNvSpPr>
          <p:nvPr>
            <p:ph type="sldNum" sz="quarter" idx="10"/>
          </p:nvPr>
        </p:nvSpPr>
        <p:spPr/>
        <p:txBody>
          <a:bodyPr/>
          <a:lstStyle/>
          <a:p>
            <a:fld id="{174BEDC2-71D9-4B64-8C18-08FDF47F50D1}" type="slidenum">
              <a:rPr lang="en-US" smtClean="0"/>
              <a:t>10</a:t>
            </a:fld>
            <a:endParaRPr lang="en-US"/>
          </a:p>
        </p:txBody>
      </p:sp>
    </p:spTree>
    <p:extLst>
      <p:ext uri="{BB962C8B-B14F-4D97-AF65-F5344CB8AC3E}">
        <p14:creationId xmlns:p14="http://schemas.microsoft.com/office/powerpoint/2010/main" val="370280798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Again, keep on the major themes and help participants see the drama of a Kingdom that then splits in two, and the besieging of the Northern Kingdom about 700 BC and the besieging of the Southern Kingdom about 580 BC by Babylon.  Get them to feel the collapse of their institutions and their dreams.  Ask them to reflect on what it would be like to return from Exile to one’s own, now destroyed, land.  </a:t>
            </a:r>
          </a:p>
        </p:txBody>
      </p:sp>
      <p:sp>
        <p:nvSpPr>
          <p:cNvPr id="4" name="Slide Number Placeholder 3"/>
          <p:cNvSpPr>
            <a:spLocks noGrp="1"/>
          </p:cNvSpPr>
          <p:nvPr>
            <p:ph type="sldNum" sz="quarter" idx="10"/>
          </p:nvPr>
        </p:nvSpPr>
        <p:spPr/>
        <p:txBody>
          <a:bodyPr/>
          <a:lstStyle/>
          <a:p>
            <a:fld id="{174BEDC2-71D9-4B64-8C18-08FDF47F50D1}" type="slidenum">
              <a:rPr lang="en-US" smtClean="0"/>
              <a:t>11</a:t>
            </a:fld>
            <a:endParaRPr lang="en-US"/>
          </a:p>
        </p:txBody>
      </p:sp>
    </p:spTree>
    <p:extLst>
      <p:ext uri="{BB962C8B-B14F-4D97-AF65-F5344CB8AC3E}">
        <p14:creationId xmlns:p14="http://schemas.microsoft.com/office/powerpoint/2010/main" val="214851609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Give 10 minutes to this.  There maybe some short sharing around this material. </a:t>
            </a:r>
          </a:p>
        </p:txBody>
      </p:sp>
      <p:sp>
        <p:nvSpPr>
          <p:cNvPr id="4" name="Slide Number Placeholder 3"/>
          <p:cNvSpPr>
            <a:spLocks noGrp="1"/>
          </p:cNvSpPr>
          <p:nvPr>
            <p:ph type="sldNum" sz="quarter" idx="10"/>
          </p:nvPr>
        </p:nvSpPr>
        <p:spPr/>
        <p:txBody>
          <a:bodyPr/>
          <a:lstStyle/>
          <a:p>
            <a:fld id="{174BEDC2-71D9-4B64-8C18-08FDF47F50D1}" type="slidenum">
              <a:rPr lang="en-US" smtClean="0"/>
              <a:t>12</a:t>
            </a:fld>
            <a:endParaRPr lang="en-US"/>
          </a:p>
        </p:txBody>
      </p:sp>
    </p:spTree>
    <p:extLst>
      <p:ext uri="{BB962C8B-B14F-4D97-AF65-F5344CB8AC3E}">
        <p14:creationId xmlns:p14="http://schemas.microsoft.com/office/powerpoint/2010/main" val="188546280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Point out how important this passage was to the Jewish people, how even today Jewish people place these words on their doors.  Encourage people to pick out one or two words to hold them in contemplation for 5 minutes.  Then lead into petitions.  </a:t>
            </a:r>
          </a:p>
        </p:txBody>
      </p:sp>
      <p:sp>
        <p:nvSpPr>
          <p:cNvPr id="4" name="Slide Number Placeholder 3"/>
          <p:cNvSpPr>
            <a:spLocks noGrp="1"/>
          </p:cNvSpPr>
          <p:nvPr>
            <p:ph type="sldNum" sz="quarter" idx="10"/>
          </p:nvPr>
        </p:nvSpPr>
        <p:spPr/>
        <p:txBody>
          <a:bodyPr/>
          <a:lstStyle/>
          <a:p>
            <a:fld id="{174BEDC2-71D9-4B64-8C18-08FDF47F50D1}" type="slidenum">
              <a:rPr lang="en-US" smtClean="0"/>
              <a:t>13</a:t>
            </a:fld>
            <a:endParaRPr lang="en-US"/>
          </a:p>
        </p:txBody>
      </p:sp>
    </p:spTree>
    <p:extLst>
      <p:ext uri="{BB962C8B-B14F-4D97-AF65-F5344CB8AC3E}">
        <p14:creationId xmlns:p14="http://schemas.microsoft.com/office/powerpoint/2010/main" val="403183116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3089F26F-9BD8-4ECC-9F97-9DF4218BF0DA}" type="datetimeFigureOut">
              <a:rPr lang="en-US" smtClean="0"/>
              <a:t>11/5/2018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64914B7-1791-44EC-9EC9-BB59D9B6B076}" type="slidenum">
              <a:rPr lang="en-US" smtClean="0"/>
              <a:t>‹#›</a:t>
            </a:fld>
            <a:endParaRPr lang="en-US"/>
          </a:p>
        </p:txBody>
      </p:sp>
    </p:spTree>
    <p:extLst>
      <p:ext uri="{BB962C8B-B14F-4D97-AF65-F5344CB8AC3E}">
        <p14:creationId xmlns:p14="http://schemas.microsoft.com/office/powerpoint/2010/main" val="7382711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089F26F-9BD8-4ECC-9F97-9DF4218BF0DA}" type="datetimeFigureOut">
              <a:rPr lang="en-US" smtClean="0"/>
              <a:t>11/5/2018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64914B7-1791-44EC-9EC9-BB59D9B6B076}" type="slidenum">
              <a:rPr lang="en-US" smtClean="0"/>
              <a:t>‹#›</a:t>
            </a:fld>
            <a:endParaRPr lang="en-US"/>
          </a:p>
        </p:txBody>
      </p:sp>
    </p:spTree>
    <p:extLst>
      <p:ext uri="{BB962C8B-B14F-4D97-AF65-F5344CB8AC3E}">
        <p14:creationId xmlns:p14="http://schemas.microsoft.com/office/powerpoint/2010/main" val="41825781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089F26F-9BD8-4ECC-9F97-9DF4218BF0DA}" type="datetimeFigureOut">
              <a:rPr lang="en-US" smtClean="0"/>
              <a:t>11/5/2018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64914B7-1791-44EC-9EC9-BB59D9B6B076}"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00413383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089F26F-9BD8-4ECC-9F97-9DF4218BF0DA}" type="datetimeFigureOut">
              <a:rPr lang="en-US" smtClean="0"/>
              <a:t>11/5/2018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64914B7-1791-44EC-9EC9-BB59D9B6B076}" type="slidenum">
              <a:rPr lang="en-US" smtClean="0"/>
              <a:t>‹#›</a:t>
            </a:fld>
            <a:endParaRPr lang="en-US"/>
          </a:p>
        </p:txBody>
      </p:sp>
    </p:spTree>
    <p:extLst>
      <p:ext uri="{BB962C8B-B14F-4D97-AF65-F5344CB8AC3E}">
        <p14:creationId xmlns:p14="http://schemas.microsoft.com/office/powerpoint/2010/main" val="398232095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089F26F-9BD8-4ECC-9F97-9DF4218BF0DA}" type="datetimeFigureOut">
              <a:rPr lang="en-US" smtClean="0"/>
              <a:t>11/5/2018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64914B7-1791-44EC-9EC9-BB59D9B6B076}"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6089411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089F26F-9BD8-4ECC-9F97-9DF4218BF0DA}" type="datetimeFigureOut">
              <a:rPr lang="en-US" smtClean="0"/>
              <a:t>11/5/2018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64914B7-1791-44EC-9EC9-BB59D9B6B076}" type="slidenum">
              <a:rPr lang="en-US" smtClean="0"/>
              <a:t>‹#›</a:t>
            </a:fld>
            <a:endParaRPr lang="en-US"/>
          </a:p>
        </p:txBody>
      </p:sp>
    </p:spTree>
    <p:extLst>
      <p:ext uri="{BB962C8B-B14F-4D97-AF65-F5344CB8AC3E}">
        <p14:creationId xmlns:p14="http://schemas.microsoft.com/office/powerpoint/2010/main" val="203128444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089F26F-9BD8-4ECC-9F97-9DF4218BF0DA}" type="datetimeFigureOut">
              <a:rPr lang="en-US" smtClean="0"/>
              <a:t>11/5/2018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64914B7-1791-44EC-9EC9-BB59D9B6B076}" type="slidenum">
              <a:rPr lang="en-US" smtClean="0"/>
              <a:t>‹#›</a:t>
            </a:fld>
            <a:endParaRPr lang="en-US"/>
          </a:p>
        </p:txBody>
      </p:sp>
    </p:spTree>
    <p:extLst>
      <p:ext uri="{BB962C8B-B14F-4D97-AF65-F5344CB8AC3E}">
        <p14:creationId xmlns:p14="http://schemas.microsoft.com/office/powerpoint/2010/main" val="77717797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089F26F-9BD8-4ECC-9F97-9DF4218BF0DA}" type="datetimeFigureOut">
              <a:rPr lang="en-US" smtClean="0"/>
              <a:t>11/5/2018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64914B7-1791-44EC-9EC9-BB59D9B6B076}" type="slidenum">
              <a:rPr lang="en-US" smtClean="0"/>
              <a:t>‹#›</a:t>
            </a:fld>
            <a:endParaRPr lang="en-US"/>
          </a:p>
        </p:txBody>
      </p:sp>
    </p:spTree>
    <p:extLst>
      <p:ext uri="{BB962C8B-B14F-4D97-AF65-F5344CB8AC3E}">
        <p14:creationId xmlns:p14="http://schemas.microsoft.com/office/powerpoint/2010/main" val="7317209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089F26F-9BD8-4ECC-9F97-9DF4218BF0DA}" type="datetimeFigureOut">
              <a:rPr lang="en-US" smtClean="0"/>
              <a:t>11/5/2018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64914B7-1791-44EC-9EC9-BB59D9B6B076}" type="slidenum">
              <a:rPr lang="en-US" smtClean="0"/>
              <a:t>‹#›</a:t>
            </a:fld>
            <a:endParaRPr lang="en-US"/>
          </a:p>
        </p:txBody>
      </p:sp>
    </p:spTree>
    <p:extLst>
      <p:ext uri="{BB962C8B-B14F-4D97-AF65-F5344CB8AC3E}">
        <p14:creationId xmlns:p14="http://schemas.microsoft.com/office/powerpoint/2010/main" val="7977719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089F26F-9BD8-4ECC-9F97-9DF4218BF0DA}" type="datetimeFigureOut">
              <a:rPr lang="en-US" smtClean="0"/>
              <a:t>11/5/2018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64914B7-1791-44EC-9EC9-BB59D9B6B076}" type="slidenum">
              <a:rPr lang="en-US" smtClean="0"/>
              <a:t>‹#›</a:t>
            </a:fld>
            <a:endParaRPr lang="en-US"/>
          </a:p>
        </p:txBody>
      </p:sp>
    </p:spTree>
    <p:extLst>
      <p:ext uri="{BB962C8B-B14F-4D97-AF65-F5344CB8AC3E}">
        <p14:creationId xmlns:p14="http://schemas.microsoft.com/office/powerpoint/2010/main" val="16423855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3089F26F-9BD8-4ECC-9F97-9DF4218BF0DA}" type="datetimeFigureOut">
              <a:rPr lang="en-US" smtClean="0"/>
              <a:t>11/5/2018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64914B7-1791-44EC-9EC9-BB59D9B6B076}" type="slidenum">
              <a:rPr lang="en-US" smtClean="0"/>
              <a:t>‹#›</a:t>
            </a:fld>
            <a:endParaRPr lang="en-US"/>
          </a:p>
        </p:txBody>
      </p:sp>
    </p:spTree>
    <p:extLst>
      <p:ext uri="{BB962C8B-B14F-4D97-AF65-F5344CB8AC3E}">
        <p14:creationId xmlns:p14="http://schemas.microsoft.com/office/powerpoint/2010/main" val="30139581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3089F26F-9BD8-4ECC-9F97-9DF4218BF0DA}" type="datetimeFigureOut">
              <a:rPr lang="en-US" smtClean="0"/>
              <a:t>11/5/2018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64914B7-1791-44EC-9EC9-BB59D9B6B076}" type="slidenum">
              <a:rPr lang="en-US" smtClean="0"/>
              <a:t>‹#›</a:t>
            </a:fld>
            <a:endParaRPr lang="en-US"/>
          </a:p>
        </p:txBody>
      </p:sp>
    </p:spTree>
    <p:extLst>
      <p:ext uri="{BB962C8B-B14F-4D97-AF65-F5344CB8AC3E}">
        <p14:creationId xmlns:p14="http://schemas.microsoft.com/office/powerpoint/2010/main" val="12533030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3089F26F-9BD8-4ECC-9F97-9DF4218BF0DA}" type="datetimeFigureOut">
              <a:rPr lang="en-US" smtClean="0"/>
              <a:t>11/5/2018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64914B7-1791-44EC-9EC9-BB59D9B6B076}" type="slidenum">
              <a:rPr lang="en-US" smtClean="0"/>
              <a:t>‹#›</a:t>
            </a:fld>
            <a:endParaRPr lang="en-US"/>
          </a:p>
        </p:txBody>
      </p:sp>
    </p:spTree>
    <p:extLst>
      <p:ext uri="{BB962C8B-B14F-4D97-AF65-F5344CB8AC3E}">
        <p14:creationId xmlns:p14="http://schemas.microsoft.com/office/powerpoint/2010/main" val="38205791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089F26F-9BD8-4ECC-9F97-9DF4218BF0DA}" type="datetimeFigureOut">
              <a:rPr lang="en-US" smtClean="0"/>
              <a:t>11/5/2018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64914B7-1791-44EC-9EC9-BB59D9B6B076}" type="slidenum">
              <a:rPr lang="en-US" smtClean="0"/>
              <a:t>‹#›</a:t>
            </a:fld>
            <a:endParaRPr lang="en-US"/>
          </a:p>
        </p:txBody>
      </p:sp>
    </p:spTree>
    <p:extLst>
      <p:ext uri="{BB962C8B-B14F-4D97-AF65-F5344CB8AC3E}">
        <p14:creationId xmlns:p14="http://schemas.microsoft.com/office/powerpoint/2010/main" val="35994493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089F26F-9BD8-4ECC-9F97-9DF4218BF0DA}" type="datetimeFigureOut">
              <a:rPr lang="en-US" smtClean="0"/>
              <a:t>11/5/2018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64914B7-1791-44EC-9EC9-BB59D9B6B076}" type="slidenum">
              <a:rPr lang="en-US" smtClean="0"/>
              <a:t>‹#›</a:t>
            </a:fld>
            <a:endParaRPr lang="en-US"/>
          </a:p>
        </p:txBody>
      </p:sp>
    </p:spTree>
    <p:extLst>
      <p:ext uri="{BB962C8B-B14F-4D97-AF65-F5344CB8AC3E}">
        <p14:creationId xmlns:p14="http://schemas.microsoft.com/office/powerpoint/2010/main" val="13126320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64914B7-1791-44EC-9EC9-BB59D9B6B076}" type="slidenum">
              <a:rPr lang="en-US" smtClean="0"/>
              <a:t>‹#›</a:t>
            </a:fld>
            <a:endParaRPr lang="en-US"/>
          </a:p>
        </p:txBody>
      </p:sp>
      <p:sp>
        <p:nvSpPr>
          <p:cNvPr id="5" name="Date Placeholder 4"/>
          <p:cNvSpPr>
            <a:spLocks noGrp="1"/>
          </p:cNvSpPr>
          <p:nvPr>
            <p:ph type="dt" sz="half" idx="10"/>
          </p:nvPr>
        </p:nvSpPr>
        <p:spPr/>
        <p:txBody>
          <a:bodyPr/>
          <a:lstStyle/>
          <a:p>
            <a:fld id="{3089F26F-9BD8-4ECC-9F97-9DF4218BF0DA}" type="datetimeFigureOut">
              <a:rPr lang="en-US" smtClean="0"/>
              <a:t>11/5/2018</a:t>
            </a:fld>
            <a:endParaRPr lang="en-US"/>
          </a:p>
        </p:txBody>
      </p:sp>
    </p:spTree>
    <p:extLst>
      <p:ext uri="{BB962C8B-B14F-4D97-AF65-F5344CB8AC3E}">
        <p14:creationId xmlns:p14="http://schemas.microsoft.com/office/powerpoint/2010/main" val="41846592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3089F26F-9BD8-4ECC-9F97-9DF4218BF0DA}" type="datetimeFigureOut">
              <a:rPr lang="en-US" smtClean="0"/>
              <a:t>11/5/2018</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064914B7-1791-44EC-9EC9-BB59D9B6B076}" type="slidenum">
              <a:rPr lang="en-US" smtClean="0"/>
              <a:t>‹#›</a:t>
            </a:fld>
            <a:endParaRPr lang="en-US"/>
          </a:p>
        </p:txBody>
      </p:sp>
    </p:spTree>
    <p:extLst>
      <p:ext uri="{BB962C8B-B14F-4D97-AF65-F5344CB8AC3E}">
        <p14:creationId xmlns:p14="http://schemas.microsoft.com/office/powerpoint/2010/main" val="1220887133"/>
      </p:ext>
    </p:extLst>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 id="2147483689" r:id="rId12"/>
    <p:sldLayoutId id="2147483690" r:id="rId13"/>
    <p:sldLayoutId id="2147483691" r:id="rId14"/>
    <p:sldLayoutId id="2147483692" r:id="rId15"/>
    <p:sldLayoutId id="2147483693"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0F65858-81B5-4B84-B290-A91ED6531EEF}"/>
              </a:ext>
            </a:extLst>
          </p:cNvPr>
          <p:cNvSpPr>
            <a:spLocks noGrp="1"/>
          </p:cNvSpPr>
          <p:nvPr>
            <p:ph type="ctrTitle"/>
          </p:nvPr>
        </p:nvSpPr>
        <p:spPr/>
        <p:txBody>
          <a:bodyPr/>
          <a:lstStyle/>
          <a:p>
            <a:r>
              <a:rPr lang="en-US" b="1" dirty="0"/>
              <a:t>Catholic Discipleship</a:t>
            </a:r>
          </a:p>
        </p:txBody>
      </p:sp>
      <p:sp>
        <p:nvSpPr>
          <p:cNvPr id="3" name="Subtitle 2">
            <a:extLst>
              <a:ext uri="{FF2B5EF4-FFF2-40B4-BE49-F238E27FC236}">
                <a16:creationId xmlns:a16="http://schemas.microsoft.com/office/drawing/2014/main" xmlns="" id="{4EAE8E70-5134-4E4E-9AD4-305062C994E8}"/>
              </a:ext>
            </a:extLst>
          </p:cNvPr>
          <p:cNvSpPr>
            <a:spLocks noGrp="1"/>
          </p:cNvSpPr>
          <p:nvPr>
            <p:ph type="subTitle" idx="1"/>
          </p:nvPr>
        </p:nvSpPr>
        <p:spPr/>
        <p:txBody>
          <a:bodyPr>
            <a:normAutofit/>
          </a:bodyPr>
          <a:lstStyle/>
          <a:p>
            <a:r>
              <a:rPr lang="en-US" sz="2400" b="1" dirty="0"/>
              <a:t>Unit 6: Mount Sinai</a:t>
            </a: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22703" y="2404534"/>
            <a:ext cx="1773918" cy="2079766"/>
          </a:xfrm>
          <a:prstGeom prst="rect">
            <a:avLst/>
          </a:prstGeom>
        </p:spPr>
      </p:pic>
    </p:spTree>
    <p:extLst>
      <p:ext uri="{BB962C8B-B14F-4D97-AF65-F5344CB8AC3E}">
        <p14:creationId xmlns:p14="http://schemas.microsoft.com/office/powerpoint/2010/main" val="372436991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3A2A729-7809-4141-8883-F6BD9B0ED97A}"/>
              </a:ext>
            </a:extLst>
          </p:cNvPr>
          <p:cNvSpPr>
            <a:spLocks noGrp="1"/>
          </p:cNvSpPr>
          <p:nvPr>
            <p:ph type="title"/>
          </p:nvPr>
        </p:nvSpPr>
        <p:spPr/>
        <p:txBody>
          <a:bodyPr/>
          <a:lstStyle/>
          <a:p>
            <a:r>
              <a:rPr lang="en-US" b="1" dirty="0" smtClean="0"/>
              <a:t/>
            </a:r>
            <a:br>
              <a:rPr lang="en-US" b="1" dirty="0" smtClean="0"/>
            </a:br>
            <a:r>
              <a:rPr lang="en-US" b="1" dirty="0" smtClean="0"/>
              <a:t>What </a:t>
            </a:r>
            <a:r>
              <a:rPr lang="en-US" b="1" dirty="0"/>
              <a:t>Was Involved With Sinai</a:t>
            </a:r>
          </a:p>
        </p:txBody>
      </p:sp>
      <p:sp>
        <p:nvSpPr>
          <p:cNvPr id="3" name="Content Placeholder 2">
            <a:extLst>
              <a:ext uri="{FF2B5EF4-FFF2-40B4-BE49-F238E27FC236}">
                <a16:creationId xmlns:a16="http://schemas.microsoft.com/office/drawing/2014/main" xmlns="" id="{A249211E-DA1C-4DFA-9B53-8007DA23FD62}"/>
              </a:ext>
            </a:extLst>
          </p:cNvPr>
          <p:cNvSpPr>
            <a:spLocks noGrp="1"/>
          </p:cNvSpPr>
          <p:nvPr>
            <p:ph idx="1"/>
          </p:nvPr>
        </p:nvSpPr>
        <p:spPr>
          <a:xfrm>
            <a:off x="677334" y="2160589"/>
            <a:ext cx="7725886" cy="3880773"/>
          </a:xfrm>
        </p:spPr>
        <p:txBody>
          <a:bodyPr>
            <a:noAutofit/>
          </a:bodyPr>
          <a:lstStyle/>
          <a:p>
            <a:r>
              <a:rPr lang="en-US" sz="2400" dirty="0"/>
              <a:t>Liberation of the Jewish people from Egypt</a:t>
            </a:r>
          </a:p>
          <a:p>
            <a:pPr lvl="1"/>
            <a:r>
              <a:rPr lang="en-US" sz="1800" dirty="0"/>
              <a:t>This is told in the first half of the Book of Exodus, containing the outline of the plagues, the Passover, the leaving of Egypt and the pursuit of Egyptians (Exodus 1-18).</a:t>
            </a:r>
          </a:p>
          <a:p>
            <a:pPr lvl="1"/>
            <a:r>
              <a:rPr lang="en-US" sz="1800" dirty="0"/>
              <a:t>The Passover was a traditional feast that became associated with the Exodus.</a:t>
            </a:r>
          </a:p>
          <a:p>
            <a:r>
              <a:rPr lang="en-US" sz="2400" dirty="0"/>
              <a:t>The Covenant on Mt. Sinai (Exodus 19)</a:t>
            </a:r>
          </a:p>
          <a:p>
            <a:pPr lvl="1"/>
            <a:r>
              <a:rPr lang="en-US" sz="1800" dirty="0"/>
              <a:t>I will be your God, and you will be my people.</a:t>
            </a:r>
          </a:p>
          <a:p>
            <a:pPr lvl="1"/>
            <a:r>
              <a:rPr lang="en-US" sz="1800" dirty="0"/>
              <a:t>All the people say “Yes” to following the covenant.</a:t>
            </a:r>
          </a:p>
          <a:p>
            <a:r>
              <a:rPr lang="en-US" sz="2400" dirty="0"/>
              <a:t>The Commandments (Exodus 20)</a:t>
            </a:r>
          </a:p>
          <a:p>
            <a:pPr lvl="1"/>
            <a:r>
              <a:rPr lang="en-US" sz="1800" dirty="0"/>
              <a:t>These are the ways the Jewish people will embody their faithfulness to God.</a:t>
            </a:r>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2365" y="-111910"/>
            <a:ext cx="1034474" cy="1212832"/>
          </a:xfrm>
          <a:prstGeom prst="rect">
            <a:avLst/>
          </a:prstGeom>
        </p:spPr>
      </p:pic>
    </p:spTree>
    <p:extLst>
      <p:ext uri="{BB962C8B-B14F-4D97-AF65-F5344CB8AC3E}">
        <p14:creationId xmlns:p14="http://schemas.microsoft.com/office/powerpoint/2010/main" val="389806927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11DBCBB-5C9D-4F25-8322-98478D31B613}"/>
              </a:ext>
            </a:extLst>
          </p:cNvPr>
          <p:cNvSpPr>
            <a:spLocks noGrp="1"/>
          </p:cNvSpPr>
          <p:nvPr>
            <p:ph type="title"/>
          </p:nvPr>
        </p:nvSpPr>
        <p:spPr/>
        <p:txBody>
          <a:bodyPr/>
          <a:lstStyle/>
          <a:p>
            <a:r>
              <a:rPr lang="en-US" b="1" dirty="0" smtClean="0"/>
              <a:t/>
            </a:r>
            <a:br>
              <a:rPr lang="en-US" b="1" dirty="0" smtClean="0"/>
            </a:br>
            <a:r>
              <a:rPr lang="en-US" b="1" dirty="0" smtClean="0"/>
              <a:t>What </a:t>
            </a:r>
            <a:r>
              <a:rPr lang="en-US" b="1" dirty="0"/>
              <a:t>Flowed From Sinai</a:t>
            </a:r>
          </a:p>
        </p:txBody>
      </p:sp>
      <p:sp>
        <p:nvSpPr>
          <p:cNvPr id="3" name="Content Placeholder 2">
            <a:extLst>
              <a:ext uri="{FF2B5EF4-FFF2-40B4-BE49-F238E27FC236}">
                <a16:creationId xmlns:a16="http://schemas.microsoft.com/office/drawing/2014/main" xmlns="" id="{21FB4C5B-16CC-4E7F-8A07-F3517E776DF5}"/>
              </a:ext>
            </a:extLst>
          </p:cNvPr>
          <p:cNvSpPr>
            <a:spLocks noGrp="1"/>
          </p:cNvSpPr>
          <p:nvPr>
            <p:ph idx="1"/>
          </p:nvPr>
        </p:nvSpPr>
        <p:spPr>
          <a:xfrm>
            <a:off x="677334" y="2160589"/>
            <a:ext cx="8466666" cy="3880773"/>
          </a:xfrm>
        </p:spPr>
        <p:txBody>
          <a:bodyPr>
            <a:noAutofit/>
          </a:bodyPr>
          <a:lstStyle/>
          <a:p>
            <a:r>
              <a:rPr lang="en-US" sz="2200" dirty="0"/>
              <a:t>The Jewish people make their way into the Holy Land (Joshua) and set up tribal systems (Judges) as they adjust to their sometimes hostile environment.</a:t>
            </a:r>
          </a:p>
          <a:p>
            <a:r>
              <a:rPr lang="en-US" sz="2200" dirty="0"/>
              <a:t>The Jewish people, under Samuel, establish a Kingdom with three initial kings (Saul, David, Solomon), after which the Kingdom splits into North (Israel) and South (Judah)—1-2 Samuel, 1-2 Kings.</a:t>
            </a:r>
          </a:p>
          <a:p>
            <a:r>
              <a:rPr lang="en-US" sz="2200" dirty="0"/>
              <a:t>As the Jewish people respond to outside threats and internal divisions, prophets arise to remind the people of God’s fidelity (Isaiah, Jeremiah, Ezekiel), especially when driven into Exile. </a:t>
            </a:r>
          </a:p>
          <a:p>
            <a:r>
              <a:rPr lang="en-US" sz="2200" dirty="0"/>
              <a:t>After the Exile, wisdom writings are collected to help guide daily life.</a:t>
            </a:r>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2365" y="-111910"/>
            <a:ext cx="1034474" cy="1212832"/>
          </a:xfrm>
          <a:prstGeom prst="rect">
            <a:avLst/>
          </a:prstGeom>
        </p:spPr>
      </p:pic>
    </p:spTree>
    <p:extLst>
      <p:ext uri="{BB962C8B-B14F-4D97-AF65-F5344CB8AC3E}">
        <p14:creationId xmlns:p14="http://schemas.microsoft.com/office/powerpoint/2010/main" val="97680919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D3B2016-66FA-4F5C-8A9C-D88838F383E4}"/>
              </a:ext>
            </a:extLst>
          </p:cNvPr>
          <p:cNvSpPr>
            <a:spLocks noGrp="1"/>
          </p:cNvSpPr>
          <p:nvPr>
            <p:ph type="title"/>
          </p:nvPr>
        </p:nvSpPr>
        <p:spPr/>
        <p:txBody>
          <a:bodyPr/>
          <a:lstStyle/>
          <a:p>
            <a:r>
              <a:rPr lang="en-US" b="1" dirty="0" smtClean="0"/>
              <a:t/>
            </a:r>
            <a:br>
              <a:rPr lang="en-US" b="1" dirty="0" smtClean="0"/>
            </a:br>
            <a:r>
              <a:rPr lang="en-US" b="1" dirty="0" smtClean="0"/>
              <a:t>Spiritual </a:t>
            </a:r>
            <a:r>
              <a:rPr lang="en-US" b="1" dirty="0"/>
              <a:t>Exercise (p. 42)</a:t>
            </a:r>
          </a:p>
        </p:txBody>
      </p:sp>
      <p:sp>
        <p:nvSpPr>
          <p:cNvPr id="3" name="Content Placeholder 2">
            <a:extLst>
              <a:ext uri="{FF2B5EF4-FFF2-40B4-BE49-F238E27FC236}">
                <a16:creationId xmlns:a16="http://schemas.microsoft.com/office/drawing/2014/main" xmlns="" id="{DA161D91-4FA0-438D-97CE-BBCA348C77D9}"/>
              </a:ext>
            </a:extLst>
          </p:cNvPr>
          <p:cNvSpPr>
            <a:spLocks noGrp="1"/>
          </p:cNvSpPr>
          <p:nvPr>
            <p:ph idx="1"/>
          </p:nvPr>
        </p:nvSpPr>
        <p:spPr/>
        <p:txBody>
          <a:bodyPr>
            <a:normAutofit/>
          </a:bodyPr>
          <a:lstStyle/>
          <a:p>
            <a:pPr marL="0" indent="0" algn="ctr">
              <a:buNone/>
            </a:pPr>
            <a:r>
              <a:rPr lang="en-US" sz="2400" b="1" dirty="0"/>
              <a:t>List the stories from the Old Testament that are </a:t>
            </a:r>
            <a:r>
              <a:rPr lang="en-US" sz="2400" b="1" dirty="0" smtClean="0"/>
              <a:t>important to you... </a:t>
            </a:r>
            <a:r>
              <a:rPr lang="en-US" sz="2400" b="1" dirty="0"/>
              <a:t>the ones you remember the </a:t>
            </a:r>
            <a:r>
              <a:rPr lang="en-US" sz="2400" b="1" dirty="0" smtClean="0"/>
              <a:t>most, the </a:t>
            </a:r>
            <a:r>
              <a:rPr lang="en-US" sz="2400" b="1" dirty="0"/>
              <a:t>ones that help you spiritually. </a:t>
            </a:r>
            <a:endParaRPr lang="en-US" sz="2400" b="1" dirty="0" smtClean="0"/>
          </a:p>
          <a:p>
            <a:pPr marL="0" indent="0" algn="ctr">
              <a:buNone/>
            </a:pPr>
            <a:endParaRPr lang="en-US" sz="2400" dirty="0"/>
          </a:p>
          <a:p>
            <a:pPr marL="0" indent="0" algn="ctr">
              <a:spcBef>
                <a:spcPts val="0"/>
              </a:spcBef>
              <a:buNone/>
            </a:pPr>
            <a:r>
              <a:rPr lang="en-US" sz="2400" dirty="0"/>
              <a:t>As you write them </a:t>
            </a:r>
            <a:r>
              <a:rPr lang="en-US" sz="2400" dirty="0" smtClean="0"/>
              <a:t>down, </a:t>
            </a:r>
          </a:p>
          <a:p>
            <a:pPr marL="0" indent="0" algn="ctr">
              <a:spcBef>
                <a:spcPts val="0"/>
              </a:spcBef>
              <a:buNone/>
            </a:pPr>
            <a:r>
              <a:rPr lang="en-US" sz="2400" dirty="0" smtClean="0"/>
              <a:t>say </a:t>
            </a:r>
            <a:r>
              <a:rPr lang="en-US" sz="2400" dirty="0"/>
              <a:t>briefly what they mean to you spiritually. </a:t>
            </a:r>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2365" y="-111910"/>
            <a:ext cx="1034474" cy="1212832"/>
          </a:xfrm>
          <a:prstGeom prst="rect">
            <a:avLst/>
          </a:prstGeom>
        </p:spPr>
      </p:pic>
    </p:spTree>
    <p:extLst>
      <p:ext uri="{BB962C8B-B14F-4D97-AF65-F5344CB8AC3E}">
        <p14:creationId xmlns:p14="http://schemas.microsoft.com/office/powerpoint/2010/main" val="250392491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902B32B-C4A2-4227-8B63-C937E67CE1BE}"/>
              </a:ext>
            </a:extLst>
          </p:cNvPr>
          <p:cNvSpPr>
            <a:spLocks noGrp="1"/>
          </p:cNvSpPr>
          <p:nvPr>
            <p:ph type="title"/>
          </p:nvPr>
        </p:nvSpPr>
        <p:spPr/>
        <p:txBody>
          <a:bodyPr/>
          <a:lstStyle/>
          <a:p>
            <a:r>
              <a:rPr lang="en-US" b="1" dirty="0" smtClean="0"/>
              <a:t/>
            </a:r>
            <a:br>
              <a:rPr lang="en-US" b="1" dirty="0" smtClean="0"/>
            </a:br>
            <a:r>
              <a:rPr lang="en-US" b="1" dirty="0" smtClean="0"/>
              <a:t>Scripture—Deuteronomy </a:t>
            </a:r>
            <a:r>
              <a:rPr lang="en-US" b="1" dirty="0"/>
              <a:t>6:4-9</a:t>
            </a:r>
          </a:p>
        </p:txBody>
      </p:sp>
      <p:sp>
        <p:nvSpPr>
          <p:cNvPr id="3" name="Content Placeholder 2">
            <a:extLst>
              <a:ext uri="{FF2B5EF4-FFF2-40B4-BE49-F238E27FC236}">
                <a16:creationId xmlns:a16="http://schemas.microsoft.com/office/drawing/2014/main" xmlns="" id="{4E06BD08-6A38-4DF4-ABA4-3DFD2D9DB6F5}"/>
              </a:ext>
            </a:extLst>
          </p:cNvPr>
          <p:cNvSpPr>
            <a:spLocks noGrp="1"/>
          </p:cNvSpPr>
          <p:nvPr>
            <p:ph idx="1"/>
          </p:nvPr>
        </p:nvSpPr>
        <p:spPr/>
        <p:txBody>
          <a:bodyPr>
            <a:normAutofit/>
          </a:bodyPr>
          <a:lstStyle/>
          <a:p>
            <a:pPr marL="0" indent="0">
              <a:buNone/>
            </a:pPr>
            <a:r>
              <a:rPr lang="en-US" sz="2400" dirty="0"/>
              <a:t>Hear, O Israel! The Lord is our God, the Lord </a:t>
            </a:r>
            <a:r>
              <a:rPr lang="en-US" sz="2400" dirty="0" smtClean="0"/>
              <a:t>alone! Therefore</a:t>
            </a:r>
            <a:r>
              <a:rPr lang="en-US" sz="2400" dirty="0"/>
              <a:t>, you shall love the Lord, your God, with your whole heart, and with your whole being, and with your whole strength.</a:t>
            </a:r>
            <a:r>
              <a:rPr lang="en-US" sz="2400" b="1" baseline="30000" dirty="0"/>
              <a:t> </a:t>
            </a:r>
            <a:r>
              <a:rPr lang="en-US" sz="2400" dirty="0" smtClean="0"/>
              <a:t>Take </a:t>
            </a:r>
            <a:r>
              <a:rPr lang="en-US" sz="2400" dirty="0"/>
              <a:t>to heart these words which I command you today</a:t>
            </a:r>
            <a:r>
              <a:rPr lang="en-US" sz="2400" dirty="0" smtClean="0"/>
              <a:t>. </a:t>
            </a:r>
            <a:r>
              <a:rPr lang="en-US" sz="2400" dirty="0"/>
              <a:t>Keep repeating them to your children. Recite them when you are at home and when you are away, when you lie down and when you get up. Bind them on your arm as a sign and let them be as a pendant on your forehead. Write them on the doorposts of your houses and on your gates.</a:t>
            </a:r>
          </a:p>
          <a:p>
            <a:pPr marL="0" indent="0">
              <a:buNone/>
            </a:pPr>
            <a:endParaRPr lang="en-US" sz="2400" dirty="0"/>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2365" y="-111910"/>
            <a:ext cx="1034474" cy="1212832"/>
          </a:xfrm>
          <a:prstGeom prst="rect">
            <a:avLst/>
          </a:prstGeom>
        </p:spPr>
      </p:pic>
    </p:spTree>
    <p:extLst>
      <p:ext uri="{BB962C8B-B14F-4D97-AF65-F5344CB8AC3E}">
        <p14:creationId xmlns:p14="http://schemas.microsoft.com/office/powerpoint/2010/main" val="32216053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8ADC408-E1C3-4119-8D75-E88C61255C8D}"/>
              </a:ext>
            </a:extLst>
          </p:cNvPr>
          <p:cNvSpPr>
            <a:spLocks noGrp="1"/>
          </p:cNvSpPr>
          <p:nvPr>
            <p:ph type="title"/>
          </p:nvPr>
        </p:nvSpPr>
        <p:spPr/>
        <p:txBody>
          <a:bodyPr/>
          <a:lstStyle/>
          <a:p>
            <a:r>
              <a:rPr lang="en-US" b="1" dirty="0" smtClean="0"/>
              <a:t/>
            </a:r>
            <a:br>
              <a:rPr lang="en-US" b="1" dirty="0" smtClean="0"/>
            </a:br>
            <a:r>
              <a:rPr lang="en-US" b="1" dirty="0" smtClean="0"/>
              <a:t>Conclusion</a:t>
            </a:r>
            <a:endParaRPr lang="en-US" b="1" dirty="0"/>
          </a:p>
        </p:txBody>
      </p:sp>
      <p:sp>
        <p:nvSpPr>
          <p:cNvPr id="3" name="Content Placeholder 2">
            <a:extLst>
              <a:ext uri="{FF2B5EF4-FFF2-40B4-BE49-F238E27FC236}">
                <a16:creationId xmlns:a16="http://schemas.microsoft.com/office/drawing/2014/main" xmlns="" id="{52329AC9-0708-40D2-A214-C6162262594E}"/>
              </a:ext>
            </a:extLst>
          </p:cNvPr>
          <p:cNvSpPr>
            <a:spLocks noGrp="1"/>
          </p:cNvSpPr>
          <p:nvPr>
            <p:ph idx="1"/>
          </p:nvPr>
        </p:nvSpPr>
        <p:spPr/>
        <p:txBody>
          <a:bodyPr>
            <a:normAutofit/>
          </a:bodyPr>
          <a:lstStyle/>
          <a:p>
            <a:r>
              <a:rPr lang="en-US" sz="2400" dirty="0"/>
              <a:t>Thank you for coming and participating.</a:t>
            </a:r>
          </a:p>
          <a:p>
            <a:r>
              <a:rPr lang="en-US" sz="2400" dirty="0"/>
              <a:t>Please think of bringing a friend along next week.</a:t>
            </a:r>
          </a:p>
          <a:p>
            <a:r>
              <a:rPr lang="en-US" sz="2400" dirty="0"/>
              <a:t>Remember to bring your Bible next week.  If you need help getting a Bible, see me after our session. </a:t>
            </a:r>
          </a:p>
          <a:p>
            <a:r>
              <a:rPr lang="en-US" sz="2400" dirty="0"/>
              <a:t>We invite you to spend some time in hospitality after our session.</a:t>
            </a:r>
          </a:p>
          <a:p>
            <a:r>
              <a:rPr lang="en-US" sz="2400" dirty="0"/>
              <a:t>Please stand and recite together the Catholic Discipleship prayer and the Lord’s Prayer. </a:t>
            </a:r>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2365" y="-111910"/>
            <a:ext cx="1034474" cy="1212832"/>
          </a:xfrm>
          <a:prstGeom prst="rect">
            <a:avLst/>
          </a:prstGeom>
        </p:spPr>
      </p:pic>
    </p:spTree>
    <p:extLst>
      <p:ext uri="{BB962C8B-B14F-4D97-AF65-F5344CB8AC3E}">
        <p14:creationId xmlns:p14="http://schemas.microsoft.com/office/powerpoint/2010/main" val="35656437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84FE3EE-13F9-42EC-A5DC-C48FF173F07E}"/>
              </a:ext>
            </a:extLst>
          </p:cNvPr>
          <p:cNvSpPr>
            <a:spLocks noGrp="1"/>
          </p:cNvSpPr>
          <p:nvPr>
            <p:ph type="title"/>
          </p:nvPr>
        </p:nvSpPr>
        <p:spPr/>
        <p:txBody>
          <a:bodyPr/>
          <a:lstStyle/>
          <a:p>
            <a:r>
              <a:rPr lang="en-US" b="1" dirty="0" smtClean="0"/>
              <a:t/>
            </a:r>
            <a:br>
              <a:rPr lang="en-US" b="1" dirty="0" smtClean="0"/>
            </a:br>
            <a:r>
              <a:rPr lang="en-US" b="1" dirty="0" smtClean="0"/>
              <a:t>Catholic </a:t>
            </a:r>
            <a:r>
              <a:rPr lang="en-US" b="1" dirty="0"/>
              <a:t>Discipleship Prayer</a:t>
            </a:r>
          </a:p>
        </p:txBody>
      </p:sp>
      <p:sp>
        <p:nvSpPr>
          <p:cNvPr id="3" name="Content Placeholder 2">
            <a:extLst>
              <a:ext uri="{FF2B5EF4-FFF2-40B4-BE49-F238E27FC236}">
                <a16:creationId xmlns:a16="http://schemas.microsoft.com/office/drawing/2014/main" xmlns="" id="{203F6F52-8091-49B3-A2DE-A5509A6551AD}"/>
              </a:ext>
            </a:extLst>
          </p:cNvPr>
          <p:cNvSpPr>
            <a:spLocks noGrp="1"/>
          </p:cNvSpPr>
          <p:nvPr>
            <p:ph idx="1"/>
          </p:nvPr>
        </p:nvSpPr>
        <p:spPr/>
        <p:txBody>
          <a:bodyPr>
            <a:noAutofit/>
          </a:bodyPr>
          <a:lstStyle/>
          <a:p>
            <a:pPr marL="0" indent="0">
              <a:buNone/>
            </a:pPr>
            <a:r>
              <a:rPr lang="en-US" sz="2400" b="1" dirty="0"/>
              <a:t>Lord, God, through our baptisms you have made us disciples, followers of Jesus who attend to his Word, pray and worship in his Spirit, experience love in his community of the Church, and are sent to serve by helping others as he did. </a:t>
            </a:r>
            <a:r>
              <a:rPr lang="en-US" sz="2400" b="1" dirty="0" smtClean="0"/>
              <a:t>Lead </a:t>
            </a:r>
            <a:r>
              <a:rPr lang="en-US" sz="2400" b="1" dirty="0"/>
              <a:t>us, Father, more fully into your Kingdom, which Jesus came to begin and fulfill.  Help us, through his Spirit, to adhere to him and bring his Good News to all we encounter. </a:t>
            </a:r>
            <a:r>
              <a:rPr lang="en-US" sz="2400" b="1" dirty="0" smtClean="0"/>
              <a:t>We </a:t>
            </a:r>
            <a:r>
              <a:rPr lang="en-US" sz="2400" b="1" dirty="0"/>
              <a:t>pray this in his name. </a:t>
            </a:r>
            <a:r>
              <a:rPr lang="en-US" sz="2400" b="1" dirty="0" smtClean="0"/>
              <a:t>Amen</a:t>
            </a:r>
            <a:r>
              <a:rPr lang="en-US" sz="2400" b="1" dirty="0"/>
              <a:t>.</a:t>
            </a:r>
            <a:endParaRPr lang="en-US" sz="2400" dirty="0"/>
          </a:p>
          <a:p>
            <a:pPr marL="0" indent="0">
              <a:buNone/>
            </a:pPr>
            <a:endParaRPr lang="en-US" sz="2400" dirty="0"/>
          </a:p>
          <a:p>
            <a:pPr marL="0" indent="0">
              <a:buNone/>
            </a:pPr>
            <a:r>
              <a:rPr lang="en-US" sz="2400" b="1" i="1" dirty="0"/>
              <a:t>Our </a:t>
            </a:r>
            <a:r>
              <a:rPr lang="en-US" sz="2400" b="1" i="1" dirty="0" smtClean="0"/>
              <a:t>Father... </a:t>
            </a:r>
            <a:endParaRPr lang="en-US" sz="2400" b="1" i="1"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2365" y="-111910"/>
            <a:ext cx="1034474" cy="1212832"/>
          </a:xfrm>
          <a:prstGeom prst="rect">
            <a:avLst/>
          </a:prstGeom>
        </p:spPr>
      </p:pic>
    </p:spTree>
    <p:extLst>
      <p:ext uri="{BB962C8B-B14F-4D97-AF65-F5344CB8AC3E}">
        <p14:creationId xmlns:p14="http://schemas.microsoft.com/office/powerpoint/2010/main" val="30601527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4ABFD5F-422F-42BB-B973-C48C8FF3BE02}"/>
              </a:ext>
            </a:extLst>
          </p:cNvPr>
          <p:cNvSpPr>
            <a:spLocks noGrp="1"/>
          </p:cNvSpPr>
          <p:nvPr>
            <p:ph type="title"/>
          </p:nvPr>
        </p:nvSpPr>
        <p:spPr/>
        <p:txBody>
          <a:bodyPr/>
          <a:lstStyle/>
          <a:p>
            <a:r>
              <a:rPr lang="en-US" b="1" dirty="0" smtClean="0"/>
              <a:t/>
            </a:r>
            <a:br>
              <a:rPr lang="en-US" b="1" dirty="0" smtClean="0"/>
            </a:br>
            <a:r>
              <a:rPr lang="en-US" b="1" dirty="0" smtClean="0"/>
              <a:t>Opening </a:t>
            </a:r>
            <a:r>
              <a:rPr lang="en-US" b="1" dirty="0"/>
              <a:t>Prayer</a:t>
            </a:r>
          </a:p>
        </p:txBody>
      </p:sp>
      <p:sp>
        <p:nvSpPr>
          <p:cNvPr id="3" name="Content Placeholder 2">
            <a:extLst>
              <a:ext uri="{FF2B5EF4-FFF2-40B4-BE49-F238E27FC236}">
                <a16:creationId xmlns:a16="http://schemas.microsoft.com/office/drawing/2014/main" xmlns="" id="{87C2CC5B-EB82-4CA3-8ED8-B12B94829F1B}"/>
              </a:ext>
            </a:extLst>
          </p:cNvPr>
          <p:cNvSpPr>
            <a:spLocks noGrp="1"/>
          </p:cNvSpPr>
          <p:nvPr>
            <p:ph idx="1"/>
          </p:nvPr>
        </p:nvSpPr>
        <p:spPr/>
        <p:txBody>
          <a:bodyPr>
            <a:noAutofit/>
          </a:bodyPr>
          <a:lstStyle/>
          <a:p>
            <a:pPr marL="0" indent="0">
              <a:buNone/>
            </a:pPr>
            <a:r>
              <a:rPr lang="en-US" sz="2400" b="1" dirty="0"/>
              <a:t>O Holy Spirit of God, take me as your disciple. </a:t>
            </a:r>
            <a:r>
              <a:rPr lang="en-US" sz="2400" b="1" dirty="0" smtClean="0"/>
              <a:t>Guide </a:t>
            </a:r>
            <a:r>
              <a:rPr lang="en-US" sz="2400" b="1" dirty="0"/>
              <a:t>me, illuminate me, sanctify me. </a:t>
            </a:r>
            <a:r>
              <a:rPr lang="en-US" sz="2400" b="1" dirty="0" smtClean="0"/>
              <a:t>Bind </a:t>
            </a:r>
            <a:r>
              <a:rPr lang="en-US" sz="2400" b="1" dirty="0"/>
              <a:t>my hands that they may do no evil. </a:t>
            </a:r>
            <a:r>
              <a:rPr lang="en-US" sz="2400" b="1" dirty="0" smtClean="0"/>
              <a:t>Cover </a:t>
            </a:r>
            <a:r>
              <a:rPr lang="en-US" sz="2400" b="1" dirty="0"/>
              <a:t>my eyes that they may see it no more</a:t>
            </a:r>
            <a:r>
              <a:rPr lang="en-US" sz="2400" b="1" dirty="0" smtClean="0"/>
              <a:t>. </a:t>
            </a:r>
            <a:r>
              <a:rPr lang="en-US" sz="2400" b="1" dirty="0"/>
              <a:t>Sanctify my heart, that evil may not dwell within me. </a:t>
            </a:r>
            <a:r>
              <a:rPr lang="en-US" sz="2400" b="1" dirty="0" smtClean="0"/>
              <a:t>Be </a:t>
            </a:r>
            <a:r>
              <a:rPr lang="en-US" sz="2400" b="1" dirty="0"/>
              <a:t>my guard. </a:t>
            </a:r>
            <a:r>
              <a:rPr lang="en-US" sz="2400" b="1" dirty="0" smtClean="0"/>
              <a:t>Be </a:t>
            </a:r>
            <a:r>
              <a:rPr lang="en-US" sz="2400" b="1" dirty="0"/>
              <a:t>my guide.</a:t>
            </a:r>
            <a:endParaRPr lang="en-US" sz="2400" dirty="0"/>
          </a:p>
          <a:p>
            <a:pPr marL="0" indent="0">
              <a:buNone/>
            </a:pPr>
            <a:r>
              <a:rPr lang="en-US" sz="2400" b="1" dirty="0"/>
              <a:t>Wherever you lead me, I will go. </a:t>
            </a:r>
            <a:r>
              <a:rPr lang="en-US" sz="2400" b="1" dirty="0" smtClean="0"/>
              <a:t>Whatever </a:t>
            </a:r>
            <a:r>
              <a:rPr lang="en-US" sz="2400" b="1" dirty="0"/>
              <a:t>you forbid me, I will renounce.  Whatever you command me, in your strength I will do. </a:t>
            </a:r>
            <a:r>
              <a:rPr lang="en-US" sz="2400" b="1" dirty="0" smtClean="0"/>
              <a:t>Lead </a:t>
            </a:r>
            <a:r>
              <a:rPr lang="en-US" sz="2400" b="1" dirty="0"/>
              <a:t>me, then, to the fullness of your truth. Amen.</a:t>
            </a:r>
            <a:endParaRPr lang="en-US" sz="2400" dirty="0"/>
          </a:p>
          <a:p>
            <a:pPr marL="0" indent="0">
              <a:buNone/>
            </a:pPr>
            <a:endParaRPr lang="en-US" sz="2400" i="1" dirty="0" smtClean="0"/>
          </a:p>
          <a:p>
            <a:pPr marL="0" indent="0">
              <a:buNone/>
            </a:pPr>
            <a:r>
              <a:rPr lang="en-US" sz="2400" i="1" dirty="0" smtClean="0"/>
              <a:t>- </a:t>
            </a:r>
            <a:r>
              <a:rPr lang="en-US" sz="2400" i="1" dirty="0" smtClean="0"/>
              <a:t>Henry </a:t>
            </a:r>
            <a:r>
              <a:rPr lang="en-US" sz="2400" i="1" dirty="0"/>
              <a:t>Edward Cardinal Manning, </a:t>
            </a:r>
            <a:r>
              <a:rPr lang="en-US" sz="2400" i="1" dirty="0" smtClean="0"/>
              <a:t>1809-1892</a:t>
            </a:r>
            <a:endParaRPr lang="en-US" sz="2400" i="1"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2365" y="-111910"/>
            <a:ext cx="1034474" cy="1212832"/>
          </a:xfrm>
          <a:prstGeom prst="rect">
            <a:avLst/>
          </a:prstGeom>
        </p:spPr>
      </p:pic>
    </p:spTree>
    <p:extLst>
      <p:ext uri="{BB962C8B-B14F-4D97-AF65-F5344CB8AC3E}">
        <p14:creationId xmlns:p14="http://schemas.microsoft.com/office/powerpoint/2010/main" val="23362562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1A9AAA3-CEC6-435C-AFD9-9C1D278EAF1C}"/>
              </a:ext>
            </a:extLst>
          </p:cNvPr>
          <p:cNvSpPr>
            <a:spLocks noGrp="1"/>
          </p:cNvSpPr>
          <p:nvPr>
            <p:ph type="title"/>
          </p:nvPr>
        </p:nvSpPr>
        <p:spPr/>
        <p:txBody>
          <a:bodyPr/>
          <a:lstStyle/>
          <a:p>
            <a:r>
              <a:rPr lang="en-US" b="1" dirty="0" smtClean="0"/>
              <a:t/>
            </a:r>
            <a:br>
              <a:rPr lang="en-US" b="1" dirty="0" smtClean="0"/>
            </a:br>
            <a:r>
              <a:rPr lang="en-US" b="1" dirty="0" smtClean="0"/>
              <a:t>Orientation</a:t>
            </a:r>
            <a:endParaRPr lang="en-US" b="1" dirty="0"/>
          </a:p>
        </p:txBody>
      </p:sp>
      <p:sp>
        <p:nvSpPr>
          <p:cNvPr id="3" name="Content Placeholder 2">
            <a:extLst>
              <a:ext uri="{FF2B5EF4-FFF2-40B4-BE49-F238E27FC236}">
                <a16:creationId xmlns:a16="http://schemas.microsoft.com/office/drawing/2014/main" xmlns="" id="{84AFBEC1-F372-4E47-9037-DF88ECA3CB44}"/>
              </a:ext>
            </a:extLst>
          </p:cNvPr>
          <p:cNvSpPr>
            <a:spLocks noGrp="1"/>
          </p:cNvSpPr>
          <p:nvPr>
            <p:ph idx="1"/>
          </p:nvPr>
        </p:nvSpPr>
        <p:spPr/>
        <p:txBody>
          <a:bodyPr>
            <a:normAutofit/>
          </a:bodyPr>
          <a:lstStyle/>
          <a:p>
            <a:r>
              <a:rPr lang="en-US" sz="2400" dirty="0"/>
              <a:t>The twelve units of </a:t>
            </a:r>
            <a:r>
              <a:rPr lang="en-US" sz="2400" i="1" dirty="0"/>
              <a:t>Catholic Discipleship </a:t>
            </a:r>
            <a:r>
              <a:rPr lang="en-US" sz="2400" dirty="0"/>
              <a:t>are helping us explore dimensions of what it means to be a missionary disciple in the Church today.</a:t>
            </a:r>
          </a:p>
          <a:p>
            <a:r>
              <a:rPr lang="en-US" sz="2400" dirty="0"/>
              <a:t>Each unit has an essay section, a spiritual exercise section, and a Scripture passage with reflection questions.</a:t>
            </a:r>
          </a:p>
          <a:p>
            <a:r>
              <a:rPr lang="en-US" sz="2400" dirty="0"/>
              <a:t>Please read the essay section before each meeting.</a:t>
            </a:r>
          </a:p>
          <a:p>
            <a:r>
              <a:rPr lang="en-US" sz="2400" dirty="0"/>
              <a:t>We will do the spiritual exercises together.</a:t>
            </a:r>
          </a:p>
          <a:p>
            <a:r>
              <a:rPr lang="en-US" sz="2400" dirty="0"/>
              <a:t>We will use the Scripture as part of our prayer.</a:t>
            </a: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2365" y="-111910"/>
            <a:ext cx="1034474" cy="1212832"/>
          </a:xfrm>
          <a:prstGeom prst="rect">
            <a:avLst/>
          </a:prstGeom>
        </p:spPr>
      </p:pic>
    </p:spTree>
    <p:extLst>
      <p:ext uri="{BB962C8B-B14F-4D97-AF65-F5344CB8AC3E}">
        <p14:creationId xmlns:p14="http://schemas.microsoft.com/office/powerpoint/2010/main" val="210284630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9E0B644-2900-41AA-A614-C717B94A52A3}"/>
              </a:ext>
            </a:extLst>
          </p:cNvPr>
          <p:cNvSpPr>
            <a:spLocks noGrp="1"/>
          </p:cNvSpPr>
          <p:nvPr>
            <p:ph type="title"/>
          </p:nvPr>
        </p:nvSpPr>
        <p:spPr/>
        <p:txBody>
          <a:bodyPr/>
          <a:lstStyle/>
          <a:p>
            <a:r>
              <a:rPr lang="en-US" b="1" dirty="0" smtClean="0"/>
              <a:t/>
            </a:r>
            <a:br>
              <a:rPr lang="en-US" b="1" dirty="0" smtClean="0"/>
            </a:br>
            <a:r>
              <a:rPr lang="en-US" b="1" dirty="0" smtClean="0"/>
              <a:t>Objectives</a:t>
            </a:r>
            <a:endParaRPr lang="en-US" b="1" dirty="0"/>
          </a:p>
        </p:txBody>
      </p:sp>
      <p:sp>
        <p:nvSpPr>
          <p:cNvPr id="3" name="Content Placeholder 2">
            <a:extLst>
              <a:ext uri="{FF2B5EF4-FFF2-40B4-BE49-F238E27FC236}">
                <a16:creationId xmlns:a16="http://schemas.microsoft.com/office/drawing/2014/main" xmlns="" id="{9D4DCE9B-573D-45C5-8915-B18F370DBFDD}"/>
              </a:ext>
            </a:extLst>
          </p:cNvPr>
          <p:cNvSpPr>
            <a:spLocks noGrp="1"/>
          </p:cNvSpPr>
          <p:nvPr>
            <p:ph idx="1"/>
          </p:nvPr>
        </p:nvSpPr>
        <p:spPr>
          <a:xfrm>
            <a:off x="677334" y="2160589"/>
            <a:ext cx="8142575" cy="3880773"/>
          </a:xfrm>
        </p:spPr>
        <p:txBody>
          <a:bodyPr>
            <a:normAutofit/>
          </a:bodyPr>
          <a:lstStyle/>
          <a:p>
            <a:r>
              <a:rPr lang="en-US" sz="2400" dirty="0"/>
              <a:t>To become more comfortable with the Hebrew Scriptures (Old Testament)</a:t>
            </a:r>
          </a:p>
          <a:p>
            <a:r>
              <a:rPr lang="en-US" sz="2400" dirty="0"/>
              <a:t>To see basic patterns that run through the period covered by the Old Testament</a:t>
            </a:r>
          </a:p>
          <a:p>
            <a:r>
              <a:rPr lang="en-US" sz="2400" dirty="0"/>
              <a:t>To grasp in simple form a way to organize the Old Testament writing around the theme of covenant (Mount Sinai)</a:t>
            </a:r>
          </a:p>
          <a:p>
            <a:r>
              <a:rPr lang="en-US" sz="2400" dirty="0"/>
              <a:t>To see the centrality of the Exodus for both Jews and Christians</a:t>
            </a: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2365" y="-111910"/>
            <a:ext cx="1034474" cy="1212832"/>
          </a:xfrm>
          <a:prstGeom prst="rect">
            <a:avLst/>
          </a:prstGeom>
        </p:spPr>
      </p:pic>
    </p:spTree>
    <p:extLst>
      <p:ext uri="{BB962C8B-B14F-4D97-AF65-F5344CB8AC3E}">
        <p14:creationId xmlns:p14="http://schemas.microsoft.com/office/powerpoint/2010/main" val="9245355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DBED4DA-CA61-4787-AB4B-4F59217FFC44}"/>
              </a:ext>
            </a:extLst>
          </p:cNvPr>
          <p:cNvSpPr>
            <a:spLocks noGrp="1"/>
          </p:cNvSpPr>
          <p:nvPr>
            <p:ph type="title"/>
          </p:nvPr>
        </p:nvSpPr>
        <p:spPr/>
        <p:txBody>
          <a:bodyPr/>
          <a:lstStyle/>
          <a:p>
            <a:r>
              <a:rPr lang="en-US" b="1" dirty="0" smtClean="0"/>
              <a:t/>
            </a:r>
            <a:br>
              <a:rPr lang="en-US" b="1" dirty="0" smtClean="0"/>
            </a:br>
            <a:r>
              <a:rPr lang="en-US" b="1" dirty="0" smtClean="0"/>
              <a:t>The </a:t>
            </a:r>
            <a:r>
              <a:rPr lang="en-US" b="1" dirty="0"/>
              <a:t>Old Testament</a:t>
            </a:r>
          </a:p>
        </p:txBody>
      </p:sp>
      <p:sp>
        <p:nvSpPr>
          <p:cNvPr id="4" name="Content Placeholder 3">
            <a:extLst>
              <a:ext uri="{FF2B5EF4-FFF2-40B4-BE49-F238E27FC236}">
                <a16:creationId xmlns:a16="http://schemas.microsoft.com/office/drawing/2014/main" xmlns="" id="{E07503BA-52A1-4FB7-86CB-986E2BDE7E83}"/>
              </a:ext>
            </a:extLst>
          </p:cNvPr>
          <p:cNvSpPr>
            <a:spLocks noGrp="1"/>
          </p:cNvSpPr>
          <p:nvPr>
            <p:ph idx="1"/>
          </p:nvPr>
        </p:nvSpPr>
        <p:spPr/>
        <p:txBody>
          <a:bodyPr>
            <a:normAutofit/>
          </a:bodyPr>
          <a:lstStyle/>
          <a:p>
            <a:r>
              <a:rPr lang="en-US" sz="2400" dirty="0"/>
              <a:t>Covers more than a millennium of Jewish experience, from the time of their nomadic life, the establishment of the Kingdom, and their exile (1250-500 BC)</a:t>
            </a:r>
          </a:p>
          <a:p>
            <a:r>
              <a:rPr lang="en-US" sz="2400" dirty="0"/>
              <a:t>Presents a wide variety of people, circumstances, stories, and historical change  to communicate God’s love</a:t>
            </a:r>
          </a:p>
          <a:p>
            <a:r>
              <a:rPr lang="en-US" sz="2400" dirty="0"/>
              <a:t>Uses idea of “covenant” to organize much of its stories and themes–Covenant is a way to understand an “agreement” between God and God’s people, through which each is bound to the other.  </a:t>
            </a:r>
          </a:p>
        </p:txBody>
      </p:sp>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2365" y="-111910"/>
            <a:ext cx="1034474" cy="1212832"/>
          </a:xfrm>
          <a:prstGeom prst="rect">
            <a:avLst/>
          </a:prstGeom>
        </p:spPr>
      </p:pic>
    </p:spTree>
    <p:extLst>
      <p:ext uri="{BB962C8B-B14F-4D97-AF65-F5344CB8AC3E}">
        <p14:creationId xmlns:p14="http://schemas.microsoft.com/office/powerpoint/2010/main" val="8630496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DBED4DA-CA61-4787-AB4B-4F59217FFC44}"/>
              </a:ext>
            </a:extLst>
          </p:cNvPr>
          <p:cNvSpPr>
            <a:spLocks noGrp="1"/>
          </p:cNvSpPr>
          <p:nvPr>
            <p:ph type="title"/>
          </p:nvPr>
        </p:nvSpPr>
        <p:spPr/>
        <p:txBody>
          <a:bodyPr/>
          <a:lstStyle/>
          <a:p>
            <a:r>
              <a:rPr lang="en-US" b="1" dirty="0" smtClean="0"/>
              <a:t/>
            </a:r>
            <a:br>
              <a:rPr lang="en-US" b="1" dirty="0" smtClean="0"/>
            </a:br>
            <a:r>
              <a:rPr lang="en-US" b="1" dirty="0" smtClean="0"/>
              <a:t>The </a:t>
            </a:r>
            <a:r>
              <a:rPr lang="en-US" b="1" dirty="0"/>
              <a:t>Old </a:t>
            </a:r>
            <a:r>
              <a:rPr lang="en-US" b="1" dirty="0" smtClean="0"/>
              <a:t>Testament (continued)</a:t>
            </a:r>
            <a:endParaRPr lang="en-US" b="1" dirty="0"/>
          </a:p>
        </p:txBody>
      </p:sp>
      <p:sp>
        <p:nvSpPr>
          <p:cNvPr id="5" name="Content Placeholder 4">
            <a:extLst>
              <a:ext uri="{FF2B5EF4-FFF2-40B4-BE49-F238E27FC236}">
                <a16:creationId xmlns:a16="http://schemas.microsoft.com/office/drawing/2014/main" xmlns="" id="{EF52DECC-8695-4368-B2B4-CD23A3BE02B1}"/>
              </a:ext>
            </a:extLst>
          </p:cNvPr>
          <p:cNvSpPr>
            <a:spLocks noGrp="1"/>
          </p:cNvSpPr>
          <p:nvPr>
            <p:ph idx="1"/>
          </p:nvPr>
        </p:nvSpPr>
        <p:spPr>
          <a:xfrm>
            <a:off x="677334" y="1930400"/>
            <a:ext cx="8596668" cy="4379107"/>
          </a:xfrm>
        </p:spPr>
        <p:txBody>
          <a:bodyPr>
            <a:noAutofit/>
          </a:bodyPr>
          <a:lstStyle/>
          <a:p>
            <a:pPr lvl="0"/>
            <a:r>
              <a:rPr lang="en-US" sz="2000" dirty="0"/>
              <a:t>Adam demanding to have everything in the Garden</a:t>
            </a:r>
          </a:p>
          <a:p>
            <a:pPr lvl="0"/>
            <a:r>
              <a:rPr lang="en-US" sz="2000" dirty="0"/>
              <a:t>Abraham taking a risk</a:t>
            </a:r>
          </a:p>
          <a:p>
            <a:pPr lvl="0"/>
            <a:r>
              <a:rPr lang="en-US" sz="2000" dirty="0"/>
              <a:t>Moses struggling for freedom</a:t>
            </a:r>
          </a:p>
          <a:p>
            <a:pPr lvl="0"/>
            <a:r>
              <a:rPr lang="en-US" sz="2000" dirty="0"/>
              <a:t>A wandering Jew not sure whether or not to trust God </a:t>
            </a:r>
          </a:p>
          <a:p>
            <a:pPr lvl="0"/>
            <a:r>
              <a:rPr lang="en-US" sz="2000" dirty="0"/>
              <a:t>An exultant people entering a new land</a:t>
            </a:r>
          </a:p>
          <a:p>
            <a:pPr lvl="0"/>
            <a:r>
              <a:rPr lang="en-US" sz="2000" dirty="0"/>
              <a:t>A king who serves his people</a:t>
            </a:r>
          </a:p>
          <a:p>
            <a:pPr lvl="0"/>
            <a:r>
              <a:rPr lang="en-US" sz="2000" dirty="0"/>
              <a:t>A king who uses his people for himself</a:t>
            </a:r>
          </a:p>
          <a:p>
            <a:pPr lvl="0"/>
            <a:r>
              <a:rPr lang="en-US" sz="2000" dirty="0"/>
              <a:t>A prophet crying out on behalf of God</a:t>
            </a:r>
          </a:p>
          <a:p>
            <a:pPr lvl="0"/>
            <a:r>
              <a:rPr lang="en-US" sz="2000" dirty="0"/>
              <a:t>A rebel trying to silence a prophet’s message</a:t>
            </a:r>
          </a:p>
          <a:p>
            <a:pPr lvl="0"/>
            <a:r>
              <a:rPr lang="en-US" sz="2000" dirty="0"/>
              <a:t>A people in exile</a:t>
            </a:r>
          </a:p>
          <a:p>
            <a:pPr lvl="0"/>
            <a:r>
              <a:rPr lang="en-US" sz="2000" dirty="0"/>
              <a:t>A people awaiting redemption</a:t>
            </a:r>
          </a:p>
          <a:p>
            <a:pPr marL="0" indent="0">
              <a:buNone/>
            </a:pPr>
            <a:endParaRPr lang="en-US" sz="2000" dirty="0"/>
          </a:p>
        </p:txBody>
      </p:sp>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2365" y="-111910"/>
            <a:ext cx="1034474" cy="1212832"/>
          </a:xfrm>
          <a:prstGeom prst="rect">
            <a:avLst/>
          </a:prstGeom>
        </p:spPr>
      </p:pic>
    </p:spTree>
    <p:extLst>
      <p:ext uri="{BB962C8B-B14F-4D97-AF65-F5344CB8AC3E}">
        <p14:creationId xmlns:p14="http://schemas.microsoft.com/office/powerpoint/2010/main" val="263521377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xmlns="" id="{5BBD12E0-3DA0-49AE-ACC7-13EED9B1B8E1}"/>
              </a:ext>
            </a:extLst>
          </p:cNvPr>
          <p:cNvSpPr>
            <a:spLocks noGrp="1"/>
          </p:cNvSpPr>
          <p:nvPr>
            <p:ph type="title"/>
          </p:nvPr>
        </p:nvSpPr>
        <p:spPr/>
        <p:txBody>
          <a:bodyPr/>
          <a:lstStyle/>
          <a:p>
            <a:r>
              <a:rPr lang="en-US" b="1" dirty="0" smtClean="0"/>
              <a:t/>
            </a:r>
            <a:br>
              <a:rPr lang="en-US" b="1" dirty="0" smtClean="0"/>
            </a:br>
            <a:r>
              <a:rPr lang="en-US" b="1" dirty="0" smtClean="0"/>
              <a:t>The </a:t>
            </a:r>
            <a:r>
              <a:rPr lang="en-US" b="1" dirty="0"/>
              <a:t>Big Picture</a:t>
            </a:r>
          </a:p>
        </p:txBody>
      </p:sp>
      <p:sp>
        <p:nvSpPr>
          <p:cNvPr id="6" name="Content Placeholder 5">
            <a:extLst>
              <a:ext uri="{FF2B5EF4-FFF2-40B4-BE49-F238E27FC236}">
                <a16:creationId xmlns:a16="http://schemas.microsoft.com/office/drawing/2014/main" xmlns="" id="{55602719-6337-4EF4-BBC8-1F3EE14C06CD}"/>
              </a:ext>
            </a:extLst>
          </p:cNvPr>
          <p:cNvSpPr>
            <a:spLocks noGrp="1"/>
          </p:cNvSpPr>
          <p:nvPr>
            <p:ph idx="1"/>
          </p:nvPr>
        </p:nvSpPr>
        <p:spPr/>
        <p:txBody>
          <a:bodyPr>
            <a:noAutofit/>
          </a:bodyPr>
          <a:lstStyle/>
          <a:p>
            <a:pPr marL="0" indent="0" algn="ctr">
              <a:buNone/>
            </a:pPr>
            <a:r>
              <a:rPr lang="en-US" sz="2400" dirty="0" smtClean="0"/>
              <a:t>About </a:t>
            </a:r>
            <a:r>
              <a:rPr lang="en-US" sz="2400" dirty="0"/>
              <a:t>1250 years before Christ</a:t>
            </a:r>
            <a:r>
              <a:rPr lang="en-US" sz="2400" dirty="0" smtClean="0"/>
              <a:t>, God </a:t>
            </a:r>
            <a:r>
              <a:rPr lang="en-US" sz="2400" dirty="0"/>
              <a:t>led the Jewish people, who were </a:t>
            </a:r>
            <a:r>
              <a:rPr lang="en-US" sz="2400" dirty="0" smtClean="0"/>
              <a:t>slaves </a:t>
            </a:r>
            <a:r>
              <a:rPr lang="en-US" sz="2400" dirty="0"/>
              <a:t>in </a:t>
            </a:r>
            <a:r>
              <a:rPr lang="en-US" sz="2400" dirty="0" smtClean="0"/>
              <a:t>Egypt, out </a:t>
            </a:r>
            <a:r>
              <a:rPr lang="en-US" sz="2400" dirty="0"/>
              <a:t>of Egypt and into a new dwelling </a:t>
            </a:r>
            <a:r>
              <a:rPr lang="en-US" sz="2400" dirty="0" smtClean="0"/>
              <a:t>place, through </a:t>
            </a:r>
            <a:r>
              <a:rPr lang="en-US" sz="2400" dirty="0"/>
              <a:t>the leadership of Moses</a:t>
            </a:r>
            <a:r>
              <a:rPr lang="en-US" sz="2400" dirty="0" smtClean="0"/>
              <a:t>.</a:t>
            </a:r>
          </a:p>
          <a:p>
            <a:pPr marL="0" indent="0" algn="ctr">
              <a:buNone/>
            </a:pPr>
            <a:endParaRPr lang="en-US" sz="2400" dirty="0"/>
          </a:p>
          <a:p>
            <a:pPr marL="0" indent="0" algn="ctr">
              <a:buNone/>
            </a:pPr>
            <a:r>
              <a:rPr lang="en-US" sz="2400" dirty="0"/>
              <a:t>About 1000 years before Christ, the Jewish </a:t>
            </a:r>
            <a:r>
              <a:rPr lang="en-US" sz="2400" dirty="0" smtClean="0"/>
              <a:t>people, more </a:t>
            </a:r>
            <a:r>
              <a:rPr lang="en-US" sz="2400" dirty="0"/>
              <a:t>or less settle in their new dwelling </a:t>
            </a:r>
            <a:r>
              <a:rPr lang="en-US" sz="2400" dirty="0" smtClean="0"/>
              <a:t>place, developed </a:t>
            </a:r>
            <a:r>
              <a:rPr lang="en-US" sz="2400" dirty="0"/>
              <a:t>a Kingdom which flourished for 100 </a:t>
            </a:r>
            <a:r>
              <a:rPr lang="en-US" sz="2400" dirty="0" smtClean="0"/>
              <a:t>years and </a:t>
            </a:r>
            <a:r>
              <a:rPr lang="en-US" sz="2400" dirty="0"/>
              <a:t>then split into two rival kingdoms, each of which </a:t>
            </a:r>
            <a:r>
              <a:rPr lang="en-US" sz="2400" dirty="0" smtClean="0"/>
              <a:t>was captured </a:t>
            </a:r>
            <a:r>
              <a:rPr lang="en-US" sz="2400" dirty="0"/>
              <a:t>and taken into exile. </a:t>
            </a:r>
            <a:br>
              <a:rPr lang="en-US" sz="2400" dirty="0"/>
            </a:br>
            <a:endParaRPr lang="en-US" sz="2400" dirty="0"/>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2365" y="-111910"/>
            <a:ext cx="1034474" cy="1212832"/>
          </a:xfrm>
          <a:prstGeom prst="rect">
            <a:avLst/>
          </a:prstGeom>
        </p:spPr>
      </p:pic>
    </p:spTree>
    <p:extLst>
      <p:ext uri="{BB962C8B-B14F-4D97-AF65-F5344CB8AC3E}">
        <p14:creationId xmlns:p14="http://schemas.microsoft.com/office/powerpoint/2010/main" val="90212365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DB3A2F2-B84C-4DC0-8D8A-D2276F9F7088}"/>
              </a:ext>
            </a:extLst>
          </p:cNvPr>
          <p:cNvSpPr>
            <a:spLocks noGrp="1"/>
          </p:cNvSpPr>
          <p:nvPr>
            <p:ph type="title"/>
          </p:nvPr>
        </p:nvSpPr>
        <p:spPr/>
        <p:txBody>
          <a:bodyPr/>
          <a:lstStyle/>
          <a:p>
            <a:r>
              <a:rPr lang="en-US" b="1" dirty="0" smtClean="0"/>
              <a:t/>
            </a:r>
            <a:br>
              <a:rPr lang="en-US" b="1" dirty="0" smtClean="0"/>
            </a:br>
            <a:r>
              <a:rPr lang="en-US" b="1" dirty="0" smtClean="0"/>
              <a:t>Mount </a:t>
            </a:r>
            <a:r>
              <a:rPr lang="en-US" b="1" dirty="0"/>
              <a:t>Sinai—The Covenant</a:t>
            </a:r>
          </a:p>
        </p:txBody>
      </p:sp>
      <p:sp>
        <p:nvSpPr>
          <p:cNvPr id="3" name="Content Placeholder 2">
            <a:extLst>
              <a:ext uri="{FF2B5EF4-FFF2-40B4-BE49-F238E27FC236}">
                <a16:creationId xmlns:a16="http://schemas.microsoft.com/office/drawing/2014/main" xmlns="" id="{9758F678-007B-4E29-ADE8-FA079A83F719}"/>
              </a:ext>
            </a:extLst>
          </p:cNvPr>
          <p:cNvSpPr>
            <a:spLocks noGrp="1"/>
          </p:cNvSpPr>
          <p:nvPr>
            <p:ph idx="1"/>
          </p:nvPr>
        </p:nvSpPr>
        <p:spPr/>
        <p:txBody>
          <a:bodyPr>
            <a:normAutofit/>
          </a:bodyPr>
          <a:lstStyle/>
          <a:p>
            <a:pPr marL="457200" indent="-457200">
              <a:buFont typeface="+mj-lt"/>
              <a:buAutoNum type="arabicPeriod"/>
            </a:pPr>
            <a:r>
              <a:rPr lang="en-US" sz="2400" dirty="0"/>
              <a:t>What led up to </a:t>
            </a:r>
            <a:r>
              <a:rPr lang="en-US" sz="2400" dirty="0" smtClean="0"/>
              <a:t>Sinai</a:t>
            </a:r>
            <a:endParaRPr lang="en-US" sz="2400" dirty="0"/>
          </a:p>
          <a:p>
            <a:pPr marL="457200" indent="-457200">
              <a:buFont typeface="+mj-lt"/>
              <a:buAutoNum type="arabicPeriod"/>
            </a:pPr>
            <a:r>
              <a:rPr lang="en-US" sz="2400" dirty="0"/>
              <a:t>What was involved in </a:t>
            </a:r>
            <a:r>
              <a:rPr lang="en-US" sz="2400" dirty="0" smtClean="0"/>
              <a:t>Sinai</a:t>
            </a:r>
            <a:endParaRPr lang="en-US" sz="2400" dirty="0"/>
          </a:p>
          <a:p>
            <a:pPr marL="457200" indent="-457200">
              <a:buFont typeface="+mj-lt"/>
              <a:buAutoNum type="arabicPeriod"/>
            </a:pPr>
            <a:r>
              <a:rPr lang="en-US" sz="2400" dirty="0"/>
              <a:t>What flowed from Sinai</a:t>
            </a:r>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2365" y="-111910"/>
            <a:ext cx="1034474" cy="1212832"/>
          </a:xfrm>
          <a:prstGeom prst="rect">
            <a:avLst/>
          </a:prstGeom>
        </p:spPr>
      </p:pic>
    </p:spTree>
    <p:extLst>
      <p:ext uri="{BB962C8B-B14F-4D97-AF65-F5344CB8AC3E}">
        <p14:creationId xmlns:p14="http://schemas.microsoft.com/office/powerpoint/2010/main" val="413461218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446D83F-93AE-4545-AC8C-43055CDC2E5C}"/>
              </a:ext>
            </a:extLst>
          </p:cNvPr>
          <p:cNvSpPr>
            <a:spLocks noGrp="1"/>
          </p:cNvSpPr>
          <p:nvPr>
            <p:ph type="title"/>
          </p:nvPr>
        </p:nvSpPr>
        <p:spPr/>
        <p:txBody>
          <a:bodyPr/>
          <a:lstStyle/>
          <a:p>
            <a:r>
              <a:rPr lang="en-US" b="1" dirty="0" smtClean="0"/>
              <a:t/>
            </a:r>
            <a:br>
              <a:rPr lang="en-US" b="1" dirty="0" smtClean="0"/>
            </a:br>
            <a:r>
              <a:rPr lang="en-US" b="1" dirty="0" smtClean="0"/>
              <a:t>What </a:t>
            </a:r>
            <a:r>
              <a:rPr lang="en-US" b="1" dirty="0"/>
              <a:t>Led Up to Sinai</a:t>
            </a:r>
          </a:p>
        </p:txBody>
      </p:sp>
      <p:sp>
        <p:nvSpPr>
          <p:cNvPr id="3" name="Content Placeholder 2">
            <a:extLst>
              <a:ext uri="{FF2B5EF4-FFF2-40B4-BE49-F238E27FC236}">
                <a16:creationId xmlns:a16="http://schemas.microsoft.com/office/drawing/2014/main" xmlns="" id="{E40EA14A-E1CD-42AC-B0EF-23DE6533F377}"/>
              </a:ext>
            </a:extLst>
          </p:cNvPr>
          <p:cNvSpPr>
            <a:spLocks noGrp="1"/>
          </p:cNvSpPr>
          <p:nvPr>
            <p:ph idx="1"/>
          </p:nvPr>
        </p:nvSpPr>
        <p:spPr/>
        <p:txBody>
          <a:bodyPr>
            <a:normAutofit/>
          </a:bodyPr>
          <a:lstStyle/>
          <a:p>
            <a:r>
              <a:rPr lang="en-US" sz="2400" dirty="0"/>
              <a:t>The “pre-history” stories in Genesis 1-11 showing the growth of sin and the dysfunction of relationship with God and between people</a:t>
            </a:r>
          </a:p>
          <a:p>
            <a:r>
              <a:rPr lang="en-US" sz="2400" dirty="0"/>
              <a:t>The call of Abraham, the Patriarchs and their spouses, Isaac and Jacob (Genesis 12-36)</a:t>
            </a:r>
          </a:p>
          <a:p>
            <a:r>
              <a:rPr lang="en-US" sz="2400" dirty="0"/>
              <a:t>The stories of Joseph and Jewish migration to Egypt (Genesis 37-50)</a:t>
            </a:r>
          </a:p>
          <a:p>
            <a:r>
              <a:rPr lang="en-US" sz="2400" dirty="0"/>
              <a:t>The birth and call of Moses (Exodus 1-3) and the subsequent liberation of the Jewish people</a:t>
            </a:r>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2365" y="-111910"/>
            <a:ext cx="1034474" cy="1212832"/>
          </a:xfrm>
          <a:prstGeom prst="rect">
            <a:avLst/>
          </a:prstGeom>
        </p:spPr>
      </p:pic>
    </p:spTree>
    <p:extLst>
      <p:ext uri="{BB962C8B-B14F-4D97-AF65-F5344CB8AC3E}">
        <p14:creationId xmlns:p14="http://schemas.microsoft.com/office/powerpoint/2010/main" val="2651947697"/>
      </p:ext>
    </p:extLst>
  </p:cSld>
  <p:clrMapOvr>
    <a:masterClrMapping/>
  </p:clrMapOvr>
</p:sld>
</file>

<file path=ppt/theme/theme1.xml><?xml version="1.0" encoding="utf-8"?>
<a:theme xmlns:a="http://schemas.openxmlformats.org/drawingml/2006/main" name="Facet">
  <a:themeElements>
    <a:clrScheme name="Custom 29">
      <a:dk1>
        <a:sysClr val="windowText" lastClr="000000"/>
      </a:dk1>
      <a:lt1>
        <a:sysClr val="window" lastClr="FFFFFF"/>
      </a:lt1>
      <a:dk2>
        <a:srgbClr val="242852"/>
      </a:dk2>
      <a:lt2>
        <a:srgbClr val="ACCBF9"/>
      </a:lt2>
      <a:accent1>
        <a:srgbClr val="4A66AC"/>
      </a:accent1>
      <a:accent2>
        <a:srgbClr val="4861AD"/>
      </a:accent2>
      <a:accent3>
        <a:srgbClr val="4861AD"/>
      </a:accent3>
      <a:accent4>
        <a:srgbClr val="7F8FA9"/>
      </a:accent4>
      <a:accent5>
        <a:srgbClr val="5AA2AE"/>
      </a:accent5>
      <a:accent6>
        <a:srgbClr val="9D90A0"/>
      </a:accent6>
      <a:hlink>
        <a:srgbClr val="9454C3"/>
      </a:hlink>
      <a:folHlink>
        <a:srgbClr val="3EBBF0"/>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1720</TotalTime>
  <Words>1457</Words>
  <Application>Microsoft Office PowerPoint</Application>
  <PresentationFormat>Widescreen</PresentationFormat>
  <Paragraphs>98</Paragraphs>
  <Slides>15</Slides>
  <Notes>10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15</vt:i4>
      </vt:variant>
    </vt:vector>
  </HeadingPairs>
  <TitlesOfParts>
    <vt:vector size="20" baseType="lpstr">
      <vt:lpstr>Arial</vt:lpstr>
      <vt:lpstr>Calibri</vt:lpstr>
      <vt:lpstr>Trebuchet MS</vt:lpstr>
      <vt:lpstr>Wingdings 3</vt:lpstr>
      <vt:lpstr>Facet</vt:lpstr>
      <vt:lpstr>Catholic Discipleship</vt:lpstr>
      <vt:lpstr> Opening Prayer</vt:lpstr>
      <vt:lpstr> Orientation</vt:lpstr>
      <vt:lpstr> Objectives</vt:lpstr>
      <vt:lpstr> The Old Testament</vt:lpstr>
      <vt:lpstr> The Old Testament (continued)</vt:lpstr>
      <vt:lpstr> The Big Picture</vt:lpstr>
      <vt:lpstr> Mount Sinai—The Covenant</vt:lpstr>
      <vt:lpstr> What Led Up to Sinai</vt:lpstr>
      <vt:lpstr> What Was Involved With Sinai</vt:lpstr>
      <vt:lpstr> What Flowed From Sinai</vt:lpstr>
      <vt:lpstr> Spiritual Exercise (p. 42)</vt:lpstr>
      <vt:lpstr> Scripture—Deuteronomy 6:4-9</vt:lpstr>
      <vt:lpstr> Conclusion</vt:lpstr>
      <vt:lpstr> Catholic Discipleship Prayer</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Catholic Discipleship</dc:title>
  <dc:creator>Frank Desiano</dc:creator>
  <cp:lastModifiedBy>Emily Smith</cp:lastModifiedBy>
  <cp:revision>22</cp:revision>
  <dcterms:created xsi:type="dcterms:W3CDTF">2018-10-02T15:20:13Z</dcterms:created>
  <dcterms:modified xsi:type="dcterms:W3CDTF">2018-11-05T15:50:30Z</dcterms:modified>
</cp:coreProperties>
</file>