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8"/>
  </p:notesMasterIdLst>
  <p:sldIdLst>
    <p:sldId id="256" r:id="rId2"/>
    <p:sldId id="283" r:id="rId3"/>
    <p:sldId id="259" r:id="rId4"/>
    <p:sldId id="282" r:id="rId5"/>
    <p:sldId id="273" r:id="rId6"/>
    <p:sldId id="274" r:id="rId7"/>
    <p:sldId id="285" r:id="rId8"/>
    <p:sldId id="275" r:id="rId9"/>
    <p:sldId id="276" r:id="rId10"/>
    <p:sldId id="277" r:id="rId11"/>
    <p:sldId id="278" r:id="rId12"/>
    <p:sldId id="279" r:id="rId13"/>
    <p:sldId id="280" r:id="rId14"/>
    <p:sldId id="281" r:id="rId15"/>
    <p:sldId id="271" r:id="rId16"/>
    <p:sldId id="284"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C79B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3" d="100"/>
          <a:sy n="83" d="100"/>
        </p:scale>
        <p:origin x="126" y="11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8535E3-8BD3-496C-B104-A23BB5E6017D}" type="datetimeFigureOut">
              <a:rPr lang="en-US" smtClean="0"/>
              <a:t>11/5/2018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B1D58F-9591-49E0-AFD8-67DC00FE5B3D}" type="slidenum">
              <a:rPr lang="en-US" smtClean="0"/>
              <a:t>‹#›</a:t>
            </a:fld>
            <a:endParaRPr lang="en-US"/>
          </a:p>
        </p:txBody>
      </p:sp>
    </p:spTree>
    <p:extLst>
      <p:ext uri="{BB962C8B-B14F-4D97-AF65-F5344CB8AC3E}">
        <p14:creationId xmlns:p14="http://schemas.microsoft.com/office/powerpoint/2010/main" val="32188126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Take an informal poll.  It should indicate, unless your parish is exceptional, that most Catholics are not comfortable with the Bible and rarely use the Bibles they have.  Explore with them why this is so (e.g., their insecurities). </a:t>
            </a:r>
          </a:p>
        </p:txBody>
      </p:sp>
      <p:sp>
        <p:nvSpPr>
          <p:cNvPr id="4" name="Slide Number Placeholder 3"/>
          <p:cNvSpPr>
            <a:spLocks noGrp="1"/>
          </p:cNvSpPr>
          <p:nvPr>
            <p:ph type="sldNum" sz="quarter" idx="10"/>
          </p:nvPr>
        </p:nvSpPr>
        <p:spPr/>
        <p:txBody>
          <a:bodyPr/>
          <a:lstStyle/>
          <a:p>
            <a:fld id="{31B1D58F-9591-49E0-AFD8-67DC00FE5B3D}" type="slidenum">
              <a:rPr lang="en-US" smtClean="0"/>
              <a:t>5</a:t>
            </a:fld>
            <a:endParaRPr lang="en-US"/>
          </a:p>
        </p:txBody>
      </p:sp>
    </p:spTree>
    <p:extLst>
      <p:ext uri="{BB962C8B-B14F-4D97-AF65-F5344CB8AC3E}">
        <p14:creationId xmlns:p14="http://schemas.microsoft.com/office/powerpoint/2010/main" val="16541498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the process on p. 34 to guide people through the exercise.  </a:t>
            </a:r>
          </a:p>
        </p:txBody>
      </p:sp>
      <p:sp>
        <p:nvSpPr>
          <p:cNvPr id="4" name="Slide Number Placeholder 3"/>
          <p:cNvSpPr>
            <a:spLocks noGrp="1"/>
          </p:cNvSpPr>
          <p:nvPr>
            <p:ph type="sldNum" sz="quarter" idx="10"/>
          </p:nvPr>
        </p:nvSpPr>
        <p:spPr/>
        <p:txBody>
          <a:bodyPr/>
          <a:lstStyle/>
          <a:p>
            <a:fld id="{31B1D58F-9591-49E0-AFD8-67DC00FE5B3D}" type="slidenum">
              <a:rPr lang="en-US" smtClean="0"/>
              <a:t>14</a:t>
            </a:fld>
            <a:endParaRPr lang="en-US"/>
          </a:p>
        </p:txBody>
      </p:sp>
    </p:spTree>
    <p:extLst>
      <p:ext uri="{BB962C8B-B14F-4D97-AF65-F5344CB8AC3E}">
        <p14:creationId xmlns:p14="http://schemas.microsoft.com/office/powerpoint/2010/main" val="21873378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Remind people of the time and place of the next meeting.  Emphasize their reading Unit 6 during the week.  Give out any Bibles participants might have ordered through you last week, and be prepared to answer questions about how participants might get a Bible.  Make sure refreshments have been made available. </a:t>
            </a:r>
          </a:p>
        </p:txBody>
      </p:sp>
      <p:sp>
        <p:nvSpPr>
          <p:cNvPr id="4" name="Slide Number Placeholder 3"/>
          <p:cNvSpPr>
            <a:spLocks noGrp="1"/>
          </p:cNvSpPr>
          <p:nvPr>
            <p:ph type="sldNum" sz="quarter" idx="10"/>
          </p:nvPr>
        </p:nvSpPr>
        <p:spPr/>
        <p:txBody>
          <a:bodyPr/>
          <a:lstStyle/>
          <a:p>
            <a:fld id="{258B3F4C-0A2A-4F25-8C89-67F611B5382E}" type="slidenum">
              <a:rPr lang="en-US" smtClean="0"/>
              <a:t>15</a:t>
            </a:fld>
            <a:endParaRPr lang="en-US"/>
          </a:p>
        </p:txBody>
      </p:sp>
    </p:spTree>
    <p:extLst>
      <p:ext uri="{BB962C8B-B14F-4D97-AF65-F5344CB8AC3E}">
        <p14:creationId xmlns:p14="http://schemas.microsoft.com/office/powerpoint/2010/main" val="3719402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 over each line, asking if there are any surprises in the statements and if there are any questions.  That revelation begins with creation might seem novel to some.  That Jewish revelation is special for Christians because of Jesus Christ should not be very surprising, but it should be emphasized.  The Old Testament is particularly important because we cannot understand Jesus without it.  For the last point, ask them to open their Bibles and identify the Old Testament and the New Testament.  Review the table of contents so they can begin to see which books belong to which part of the Bible.  This may take 15 minutes</a:t>
            </a:r>
          </a:p>
        </p:txBody>
      </p:sp>
      <p:sp>
        <p:nvSpPr>
          <p:cNvPr id="4" name="Slide Number Placeholder 3"/>
          <p:cNvSpPr>
            <a:spLocks noGrp="1"/>
          </p:cNvSpPr>
          <p:nvPr>
            <p:ph type="sldNum" sz="quarter" idx="10"/>
          </p:nvPr>
        </p:nvSpPr>
        <p:spPr/>
        <p:txBody>
          <a:bodyPr/>
          <a:lstStyle/>
          <a:p>
            <a:fld id="{31B1D58F-9591-49E0-AFD8-67DC00FE5B3D}" type="slidenum">
              <a:rPr lang="en-US" smtClean="0"/>
              <a:t>6</a:t>
            </a:fld>
            <a:endParaRPr lang="en-US"/>
          </a:p>
        </p:txBody>
      </p:sp>
    </p:spTree>
    <p:extLst>
      <p:ext uri="{BB962C8B-B14F-4D97-AF65-F5344CB8AC3E}">
        <p14:creationId xmlns:p14="http://schemas.microsoft.com/office/powerpoint/2010/main" val="5093170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 over each line, asking if there are any surprises in the statements and if there are any questions.  That revelation begins with creation might seem novel to some.  That Jewish revelation is special for Christians because of Jesus Christ should not be very surprising, but it should be emphasized.  The Old Testament is particularly important because we cannot understand Jesus without it.  For the last point, ask them to open their Bibles and identify the Old Testament and the New Testament.  Review the table of contents so they can begin to see which books belong to which part of the Bible.  This may take 15 minutes</a:t>
            </a:r>
          </a:p>
        </p:txBody>
      </p:sp>
      <p:sp>
        <p:nvSpPr>
          <p:cNvPr id="4" name="Slide Number Placeholder 3"/>
          <p:cNvSpPr>
            <a:spLocks noGrp="1"/>
          </p:cNvSpPr>
          <p:nvPr>
            <p:ph type="sldNum" sz="quarter" idx="10"/>
          </p:nvPr>
        </p:nvSpPr>
        <p:spPr/>
        <p:txBody>
          <a:bodyPr/>
          <a:lstStyle/>
          <a:p>
            <a:fld id="{31B1D58F-9591-49E0-AFD8-67DC00FE5B3D}" type="slidenum">
              <a:rPr lang="en-US" smtClean="0"/>
              <a:t>7</a:t>
            </a:fld>
            <a:endParaRPr lang="en-US"/>
          </a:p>
        </p:txBody>
      </p:sp>
    </p:spTree>
    <p:extLst>
      <p:ext uri="{BB962C8B-B14F-4D97-AF65-F5344CB8AC3E}">
        <p14:creationId xmlns:p14="http://schemas.microsoft.com/office/powerpoint/2010/main" val="42840421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which perspective seems true to them.  Test out the second one by having some Bible passages in mind, starting them off, and asking people to finish the story from memory.  You might, for example, use the story of the call of Abraham, Moses and the burning bush, David and Bathsheba, Mary’s Annunciation, the parable of the Sower, the Good Thief at Calvary, etc.  Reinforce the idea that the Scriptures were mostly heard until the 1500s and people were mostly illiterate until the 1800s, so their hearing of the Scripture is very authentic. </a:t>
            </a:r>
          </a:p>
        </p:txBody>
      </p:sp>
      <p:sp>
        <p:nvSpPr>
          <p:cNvPr id="4" name="Slide Number Placeholder 3"/>
          <p:cNvSpPr>
            <a:spLocks noGrp="1"/>
          </p:cNvSpPr>
          <p:nvPr>
            <p:ph type="sldNum" sz="quarter" idx="10"/>
          </p:nvPr>
        </p:nvSpPr>
        <p:spPr/>
        <p:txBody>
          <a:bodyPr/>
          <a:lstStyle/>
          <a:p>
            <a:fld id="{31B1D58F-9591-49E0-AFD8-67DC00FE5B3D}" type="slidenum">
              <a:rPr lang="en-US" smtClean="0"/>
              <a:t>8</a:t>
            </a:fld>
            <a:endParaRPr lang="en-US"/>
          </a:p>
        </p:txBody>
      </p:sp>
    </p:spTree>
    <p:extLst>
      <p:ext uri="{BB962C8B-B14F-4D97-AF65-F5344CB8AC3E}">
        <p14:creationId xmlns:p14="http://schemas.microsoft.com/office/powerpoint/2010/main" val="37359423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Make this point clearly, emphasizing the last line.  Most of the problems people have with the Bible come from misreading it, using it for a purpose other than its intention.  The Bible gives us God’s revelation through the ancient mind of non-scientific people. </a:t>
            </a:r>
          </a:p>
        </p:txBody>
      </p:sp>
      <p:sp>
        <p:nvSpPr>
          <p:cNvPr id="4" name="Slide Number Placeholder 3"/>
          <p:cNvSpPr>
            <a:spLocks noGrp="1"/>
          </p:cNvSpPr>
          <p:nvPr>
            <p:ph type="sldNum" sz="quarter" idx="10"/>
          </p:nvPr>
        </p:nvSpPr>
        <p:spPr/>
        <p:txBody>
          <a:bodyPr/>
          <a:lstStyle/>
          <a:p>
            <a:fld id="{31B1D58F-9591-49E0-AFD8-67DC00FE5B3D}" type="slidenum">
              <a:rPr lang="en-US" smtClean="0"/>
              <a:t>9</a:t>
            </a:fld>
            <a:endParaRPr lang="en-US"/>
          </a:p>
        </p:txBody>
      </p:sp>
    </p:spTree>
    <p:extLst>
      <p:ext uri="{BB962C8B-B14F-4D97-AF65-F5344CB8AC3E}">
        <p14:creationId xmlns:p14="http://schemas.microsoft.com/office/powerpoint/2010/main" val="340436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Quickly review some of the components that the ancient Jewish people might have used to show God’s relationship to us.  Help them see that there were no tape recorders, newspapers, or universities back then.  The Jewish people were nomads for a lot of their history, so they had to rely on easily remembered sayings, stories, and songs.  Make sure people do not feel scandalized by this.  Ask them what components they might use to tell, for example, the story of their families over three generations—photos, funny stories, funeral cards, family tree, etc.  This may take 10 minutes.</a:t>
            </a:r>
          </a:p>
        </p:txBody>
      </p:sp>
      <p:sp>
        <p:nvSpPr>
          <p:cNvPr id="4" name="Slide Number Placeholder 3"/>
          <p:cNvSpPr>
            <a:spLocks noGrp="1"/>
          </p:cNvSpPr>
          <p:nvPr>
            <p:ph type="sldNum" sz="quarter" idx="10"/>
          </p:nvPr>
        </p:nvSpPr>
        <p:spPr/>
        <p:txBody>
          <a:bodyPr/>
          <a:lstStyle/>
          <a:p>
            <a:fld id="{31B1D58F-9591-49E0-AFD8-67DC00FE5B3D}" type="slidenum">
              <a:rPr lang="en-US" smtClean="0"/>
              <a:t>10</a:t>
            </a:fld>
            <a:endParaRPr lang="en-US"/>
          </a:p>
        </p:txBody>
      </p:sp>
    </p:spTree>
    <p:extLst>
      <p:ext uri="{BB962C8B-B14F-4D97-AF65-F5344CB8AC3E}">
        <p14:creationId xmlns:p14="http://schemas.microsoft.com/office/powerpoint/2010/main" val="34103843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earlier, have them open their Bibles and identify the different parts.  Have them look at the table of contents and see what books belong where.  Help them find some references in the Bible so they a little comfortable, e.g., Exodus 3, or 1 Samuel 7, or Isaiah 60, or Luke 5.  This may take 10-15 minutes.</a:t>
            </a:r>
          </a:p>
        </p:txBody>
      </p:sp>
      <p:sp>
        <p:nvSpPr>
          <p:cNvPr id="4" name="Slide Number Placeholder 3"/>
          <p:cNvSpPr>
            <a:spLocks noGrp="1"/>
          </p:cNvSpPr>
          <p:nvPr>
            <p:ph type="sldNum" sz="quarter" idx="10"/>
          </p:nvPr>
        </p:nvSpPr>
        <p:spPr/>
        <p:txBody>
          <a:bodyPr/>
          <a:lstStyle/>
          <a:p>
            <a:fld id="{31B1D58F-9591-49E0-AFD8-67DC00FE5B3D}" type="slidenum">
              <a:rPr lang="en-US" smtClean="0"/>
              <a:t>11</a:t>
            </a:fld>
            <a:endParaRPr lang="en-US"/>
          </a:p>
        </p:txBody>
      </p:sp>
    </p:spTree>
    <p:extLst>
      <p:ext uri="{BB962C8B-B14F-4D97-AF65-F5344CB8AC3E}">
        <p14:creationId xmlns:p14="http://schemas.microsoft.com/office/powerpoint/2010/main" val="6590668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points can be made pretty briefly.  Make sure people grasp the final point before going to the next slide.</a:t>
            </a:r>
          </a:p>
        </p:txBody>
      </p:sp>
      <p:sp>
        <p:nvSpPr>
          <p:cNvPr id="4" name="Slide Number Placeholder 3"/>
          <p:cNvSpPr>
            <a:spLocks noGrp="1"/>
          </p:cNvSpPr>
          <p:nvPr>
            <p:ph type="sldNum" sz="quarter" idx="10"/>
          </p:nvPr>
        </p:nvSpPr>
        <p:spPr/>
        <p:txBody>
          <a:bodyPr/>
          <a:lstStyle/>
          <a:p>
            <a:fld id="{31B1D58F-9591-49E0-AFD8-67DC00FE5B3D}" type="slidenum">
              <a:rPr lang="en-US" smtClean="0"/>
              <a:t>12</a:t>
            </a:fld>
            <a:endParaRPr lang="en-US"/>
          </a:p>
        </p:txBody>
      </p:sp>
    </p:spTree>
    <p:extLst>
      <p:ext uri="{BB962C8B-B14F-4D97-AF65-F5344CB8AC3E}">
        <p14:creationId xmlns:p14="http://schemas.microsoft.com/office/powerpoint/2010/main" val="35268106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 over each usage individually.  Ask them to give examples from their own experience of being called to conversion, of spiritual change, of Bible study, and intellectual growth.  Help them see that these kinds of activities are part of everyday Catholic thinking.  Ask them what they do with the Sunday Scriptures we hear each week.  Try to de-mystify things for participants. </a:t>
            </a:r>
          </a:p>
        </p:txBody>
      </p:sp>
      <p:sp>
        <p:nvSpPr>
          <p:cNvPr id="4" name="Slide Number Placeholder 3"/>
          <p:cNvSpPr>
            <a:spLocks noGrp="1"/>
          </p:cNvSpPr>
          <p:nvPr>
            <p:ph type="sldNum" sz="quarter" idx="10"/>
          </p:nvPr>
        </p:nvSpPr>
        <p:spPr/>
        <p:txBody>
          <a:bodyPr/>
          <a:lstStyle/>
          <a:p>
            <a:fld id="{31B1D58F-9591-49E0-AFD8-67DC00FE5B3D}" type="slidenum">
              <a:rPr lang="en-US" smtClean="0"/>
              <a:t>13</a:t>
            </a:fld>
            <a:endParaRPr lang="en-US"/>
          </a:p>
        </p:txBody>
      </p:sp>
    </p:spTree>
    <p:extLst>
      <p:ext uri="{BB962C8B-B14F-4D97-AF65-F5344CB8AC3E}">
        <p14:creationId xmlns:p14="http://schemas.microsoft.com/office/powerpoint/2010/main" val="32231214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BEDEC68-4609-4780-930E-43E692A8FF4A}"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1BCA88-4E3C-4A17-9D14-DD4D2563FCBF}" type="slidenum">
              <a:rPr lang="en-US" smtClean="0"/>
              <a:t>‹#›</a:t>
            </a:fld>
            <a:endParaRPr lang="en-US"/>
          </a:p>
        </p:txBody>
      </p:sp>
    </p:spTree>
    <p:extLst>
      <p:ext uri="{BB962C8B-B14F-4D97-AF65-F5344CB8AC3E}">
        <p14:creationId xmlns:p14="http://schemas.microsoft.com/office/powerpoint/2010/main" val="3316125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EDEC68-4609-4780-930E-43E692A8FF4A}"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1BCA88-4E3C-4A17-9D14-DD4D2563FCBF}" type="slidenum">
              <a:rPr lang="en-US" smtClean="0"/>
              <a:t>‹#›</a:t>
            </a:fld>
            <a:endParaRPr lang="en-US"/>
          </a:p>
        </p:txBody>
      </p:sp>
    </p:spTree>
    <p:extLst>
      <p:ext uri="{BB962C8B-B14F-4D97-AF65-F5344CB8AC3E}">
        <p14:creationId xmlns:p14="http://schemas.microsoft.com/office/powerpoint/2010/main" val="2482376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EDEC68-4609-4780-930E-43E692A8FF4A}"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1BCA88-4E3C-4A17-9D14-DD4D2563FCBF}"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589781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EDEC68-4609-4780-930E-43E692A8FF4A}"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1BCA88-4E3C-4A17-9D14-DD4D2563FCBF}" type="slidenum">
              <a:rPr lang="en-US" smtClean="0"/>
              <a:t>‹#›</a:t>
            </a:fld>
            <a:endParaRPr lang="en-US"/>
          </a:p>
        </p:txBody>
      </p:sp>
    </p:spTree>
    <p:extLst>
      <p:ext uri="{BB962C8B-B14F-4D97-AF65-F5344CB8AC3E}">
        <p14:creationId xmlns:p14="http://schemas.microsoft.com/office/powerpoint/2010/main" val="23956342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EDEC68-4609-4780-930E-43E692A8FF4A}"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1BCA88-4E3C-4A17-9D14-DD4D2563FCBF}"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07246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EDEC68-4609-4780-930E-43E692A8FF4A}"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1BCA88-4E3C-4A17-9D14-DD4D2563FCBF}" type="slidenum">
              <a:rPr lang="en-US" smtClean="0"/>
              <a:t>‹#›</a:t>
            </a:fld>
            <a:endParaRPr lang="en-US"/>
          </a:p>
        </p:txBody>
      </p:sp>
    </p:spTree>
    <p:extLst>
      <p:ext uri="{BB962C8B-B14F-4D97-AF65-F5344CB8AC3E}">
        <p14:creationId xmlns:p14="http://schemas.microsoft.com/office/powerpoint/2010/main" val="30067095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EDEC68-4609-4780-930E-43E692A8FF4A}"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1BCA88-4E3C-4A17-9D14-DD4D2563FCBF}" type="slidenum">
              <a:rPr lang="en-US" smtClean="0"/>
              <a:t>‹#›</a:t>
            </a:fld>
            <a:endParaRPr lang="en-US"/>
          </a:p>
        </p:txBody>
      </p:sp>
    </p:spTree>
    <p:extLst>
      <p:ext uri="{BB962C8B-B14F-4D97-AF65-F5344CB8AC3E}">
        <p14:creationId xmlns:p14="http://schemas.microsoft.com/office/powerpoint/2010/main" val="28952524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EDEC68-4609-4780-930E-43E692A8FF4A}"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1BCA88-4E3C-4A17-9D14-DD4D2563FCBF}" type="slidenum">
              <a:rPr lang="en-US" smtClean="0"/>
              <a:t>‹#›</a:t>
            </a:fld>
            <a:endParaRPr lang="en-US"/>
          </a:p>
        </p:txBody>
      </p:sp>
    </p:spTree>
    <p:extLst>
      <p:ext uri="{BB962C8B-B14F-4D97-AF65-F5344CB8AC3E}">
        <p14:creationId xmlns:p14="http://schemas.microsoft.com/office/powerpoint/2010/main" val="17574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EDEC68-4609-4780-930E-43E692A8FF4A}"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1BCA88-4E3C-4A17-9D14-DD4D2563FCBF}" type="slidenum">
              <a:rPr lang="en-US" smtClean="0"/>
              <a:t>‹#›</a:t>
            </a:fld>
            <a:endParaRPr lang="en-US"/>
          </a:p>
        </p:txBody>
      </p:sp>
    </p:spTree>
    <p:extLst>
      <p:ext uri="{BB962C8B-B14F-4D97-AF65-F5344CB8AC3E}">
        <p14:creationId xmlns:p14="http://schemas.microsoft.com/office/powerpoint/2010/main" val="1599623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BEDEC68-4609-4780-930E-43E692A8FF4A}"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1BCA88-4E3C-4A17-9D14-DD4D2563FCBF}" type="slidenum">
              <a:rPr lang="en-US" smtClean="0"/>
              <a:t>‹#›</a:t>
            </a:fld>
            <a:endParaRPr lang="en-US"/>
          </a:p>
        </p:txBody>
      </p:sp>
    </p:spTree>
    <p:extLst>
      <p:ext uri="{BB962C8B-B14F-4D97-AF65-F5344CB8AC3E}">
        <p14:creationId xmlns:p14="http://schemas.microsoft.com/office/powerpoint/2010/main" val="282849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BEDEC68-4609-4780-930E-43E692A8FF4A}" type="datetimeFigureOut">
              <a:rPr lang="en-US" smtClean="0"/>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1BCA88-4E3C-4A17-9D14-DD4D2563FCBF}" type="slidenum">
              <a:rPr lang="en-US" smtClean="0"/>
              <a:t>‹#›</a:t>
            </a:fld>
            <a:endParaRPr lang="en-US"/>
          </a:p>
        </p:txBody>
      </p:sp>
    </p:spTree>
    <p:extLst>
      <p:ext uri="{BB962C8B-B14F-4D97-AF65-F5344CB8AC3E}">
        <p14:creationId xmlns:p14="http://schemas.microsoft.com/office/powerpoint/2010/main" val="815972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BEDEC68-4609-4780-930E-43E692A8FF4A}" type="datetimeFigureOut">
              <a:rPr lang="en-US" smtClean="0"/>
              <a:t>11/5/2018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1BCA88-4E3C-4A17-9D14-DD4D2563FCBF}" type="slidenum">
              <a:rPr lang="en-US" smtClean="0"/>
              <a:t>‹#›</a:t>
            </a:fld>
            <a:endParaRPr lang="en-US"/>
          </a:p>
        </p:txBody>
      </p:sp>
    </p:spTree>
    <p:extLst>
      <p:ext uri="{BB962C8B-B14F-4D97-AF65-F5344CB8AC3E}">
        <p14:creationId xmlns:p14="http://schemas.microsoft.com/office/powerpoint/2010/main" val="866033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BEDEC68-4609-4780-930E-43E692A8FF4A}" type="datetimeFigureOut">
              <a:rPr lang="en-US" smtClean="0"/>
              <a:t>11/5/2018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1BCA88-4E3C-4A17-9D14-DD4D2563FCBF}" type="slidenum">
              <a:rPr lang="en-US" smtClean="0"/>
              <a:t>‹#›</a:t>
            </a:fld>
            <a:endParaRPr lang="en-US"/>
          </a:p>
        </p:txBody>
      </p:sp>
    </p:spTree>
    <p:extLst>
      <p:ext uri="{BB962C8B-B14F-4D97-AF65-F5344CB8AC3E}">
        <p14:creationId xmlns:p14="http://schemas.microsoft.com/office/powerpoint/2010/main" val="3107904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EDEC68-4609-4780-930E-43E692A8FF4A}" type="datetimeFigureOut">
              <a:rPr lang="en-US" smtClean="0"/>
              <a:t>11/5/2018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1BCA88-4E3C-4A17-9D14-DD4D2563FCBF}" type="slidenum">
              <a:rPr lang="en-US" smtClean="0"/>
              <a:t>‹#›</a:t>
            </a:fld>
            <a:endParaRPr lang="en-US"/>
          </a:p>
        </p:txBody>
      </p:sp>
    </p:spTree>
    <p:extLst>
      <p:ext uri="{BB962C8B-B14F-4D97-AF65-F5344CB8AC3E}">
        <p14:creationId xmlns:p14="http://schemas.microsoft.com/office/powerpoint/2010/main" val="12462823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EDEC68-4609-4780-930E-43E692A8FF4A}" type="datetimeFigureOut">
              <a:rPr lang="en-US" smtClean="0"/>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1BCA88-4E3C-4A17-9D14-DD4D2563FCBF}" type="slidenum">
              <a:rPr lang="en-US" smtClean="0"/>
              <a:t>‹#›</a:t>
            </a:fld>
            <a:endParaRPr lang="en-US"/>
          </a:p>
        </p:txBody>
      </p:sp>
    </p:spTree>
    <p:extLst>
      <p:ext uri="{BB962C8B-B14F-4D97-AF65-F5344CB8AC3E}">
        <p14:creationId xmlns:p14="http://schemas.microsoft.com/office/powerpoint/2010/main" val="1696957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1BCA88-4E3C-4A17-9D14-DD4D2563FCBF}" type="slidenum">
              <a:rPr lang="en-US" smtClean="0"/>
              <a:t>‹#›</a:t>
            </a:fld>
            <a:endParaRPr lang="en-US"/>
          </a:p>
        </p:txBody>
      </p:sp>
      <p:sp>
        <p:nvSpPr>
          <p:cNvPr id="5" name="Date Placeholder 4"/>
          <p:cNvSpPr>
            <a:spLocks noGrp="1"/>
          </p:cNvSpPr>
          <p:nvPr>
            <p:ph type="dt" sz="half" idx="10"/>
          </p:nvPr>
        </p:nvSpPr>
        <p:spPr/>
        <p:txBody>
          <a:bodyPr/>
          <a:lstStyle/>
          <a:p>
            <a:fld id="{9BEDEC68-4609-4780-930E-43E692A8FF4A}" type="datetimeFigureOut">
              <a:rPr lang="en-US" smtClean="0"/>
              <a:t>11/5/2018</a:t>
            </a:fld>
            <a:endParaRPr lang="en-US"/>
          </a:p>
        </p:txBody>
      </p:sp>
    </p:spTree>
    <p:extLst>
      <p:ext uri="{BB962C8B-B14F-4D97-AF65-F5344CB8AC3E}">
        <p14:creationId xmlns:p14="http://schemas.microsoft.com/office/powerpoint/2010/main" val="3493269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BEDEC68-4609-4780-930E-43E692A8FF4A}" type="datetimeFigureOut">
              <a:rPr lang="en-US" smtClean="0"/>
              <a:t>11/5/2018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B1BCA88-4E3C-4A17-9D14-DD4D2563FCBF}" type="slidenum">
              <a:rPr lang="en-US" smtClean="0"/>
              <a:t>‹#›</a:t>
            </a:fld>
            <a:endParaRPr lang="en-US"/>
          </a:p>
        </p:txBody>
      </p:sp>
    </p:spTree>
    <p:extLst>
      <p:ext uri="{BB962C8B-B14F-4D97-AF65-F5344CB8AC3E}">
        <p14:creationId xmlns:p14="http://schemas.microsoft.com/office/powerpoint/2010/main" val="292434954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F75CA79-F8D7-4559-B253-96BD0B7ADBD2}"/>
              </a:ext>
            </a:extLst>
          </p:cNvPr>
          <p:cNvSpPr>
            <a:spLocks noGrp="1"/>
          </p:cNvSpPr>
          <p:nvPr>
            <p:ph type="ctrTitle"/>
          </p:nvPr>
        </p:nvSpPr>
        <p:spPr/>
        <p:txBody>
          <a:bodyPr/>
          <a:lstStyle/>
          <a:p>
            <a:r>
              <a:rPr lang="en-US" b="1" dirty="0"/>
              <a:t>Catholic Discipleship</a:t>
            </a:r>
          </a:p>
        </p:txBody>
      </p:sp>
      <p:sp>
        <p:nvSpPr>
          <p:cNvPr id="3" name="Subtitle 2">
            <a:extLst>
              <a:ext uri="{FF2B5EF4-FFF2-40B4-BE49-F238E27FC236}">
                <a16:creationId xmlns:a16="http://schemas.microsoft.com/office/drawing/2014/main" xmlns="" id="{9ADB43CC-06EE-4283-8A3C-FD71ED1CBFB1}"/>
              </a:ext>
            </a:extLst>
          </p:cNvPr>
          <p:cNvSpPr>
            <a:spLocks noGrp="1"/>
          </p:cNvSpPr>
          <p:nvPr>
            <p:ph type="subTitle" idx="1"/>
          </p:nvPr>
        </p:nvSpPr>
        <p:spPr/>
        <p:txBody>
          <a:bodyPr>
            <a:normAutofit/>
          </a:bodyPr>
          <a:lstStyle/>
          <a:p>
            <a:r>
              <a:rPr lang="en-US" sz="2400" b="1" dirty="0"/>
              <a:t>Unit 5: Revelation</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22703" y="2404534"/>
            <a:ext cx="1773918" cy="2079766"/>
          </a:xfrm>
          <a:prstGeom prst="rect">
            <a:avLst/>
          </a:prstGeom>
        </p:spPr>
      </p:pic>
    </p:spTree>
    <p:extLst>
      <p:ext uri="{BB962C8B-B14F-4D97-AF65-F5344CB8AC3E}">
        <p14:creationId xmlns:p14="http://schemas.microsoft.com/office/powerpoint/2010/main" val="22318236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F0A559-FAF6-4B17-A4F3-CE9457A24F34}"/>
              </a:ext>
            </a:extLst>
          </p:cNvPr>
          <p:cNvSpPr>
            <a:spLocks noGrp="1"/>
          </p:cNvSpPr>
          <p:nvPr>
            <p:ph type="title"/>
          </p:nvPr>
        </p:nvSpPr>
        <p:spPr/>
        <p:txBody>
          <a:bodyPr/>
          <a:lstStyle/>
          <a:p>
            <a:r>
              <a:rPr lang="en-US" b="1" dirty="0" smtClean="0"/>
              <a:t/>
            </a:r>
            <a:br>
              <a:rPr lang="en-US" b="1" dirty="0" smtClean="0"/>
            </a:br>
            <a:r>
              <a:rPr lang="en-US" b="1" dirty="0" smtClean="0"/>
              <a:t>Tools </a:t>
            </a:r>
            <a:r>
              <a:rPr lang="en-US" b="1" dirty="0"/>
              <a:t>for Revelation</a:t>
            </a:r>
          </a:p>
        </p:txBody>
      </p:sp>
      <p:sp>
        <p:nvSpPr>
          <p:cNvPr id="3" name="Content Placeholder 2">
            <a:extLst>
              <a:ext uri="{FF2B5EF4-FFF2-40B4-BE49-F238E27FC236}">
                <a16:creationId xmlns:a16="http://schemas.microsoft.com/office/drawing/2014/main" xmlns="" id="{FA2946E2-CF97-46CB-9013-BCC3B8D03AD2}"/>
              </a:ext>
            </a:extLst>
          </p:cNvPr>
          <p:cNvSpPr>
            <a:spLocks noGrp="1"/>
          </p:cNvSpPr>
          <p:nvPr>
            <p:ph idx="1"/>
          </p:nvPr>
        </p:nvSpPr>
        <p:spPr>
          <a:xfrm>
            <a:off x="677334" y="2160589"/>
            <a:ext cx="8596668" cy="4309659"/>
          </a:xfrm>
        </p:spPr>
        <p:txBody>
          <a:bodyPr>
            <a:noAutofit/>
          </a:bodyPr>
          <a:lstStyle/>
          <a:p>
            <a:pPr marL="0" indent="0">
              <a:buNone/>
            </a:pPr>
            <a:r>
              <a:rPr lang="en-US" sz="2400" dirty="0"/>
              <a:t>God inspires the Jewish people to use the words</a:t>
            </a:r>
            <a:br>
              <a:rPr lang="en-US" sz="2400" dirty="0"/>
            </a:br>
            <a:r>
              <a:rPr lang="en-US" sz="2400" dirty="0"/>
              <a:t>and categories of their culture and experience to</a:t>
            </a:r>
            <a:br>
              <a:rPr lang="en-US" sz="2400" dirty="0"/>
            </a:br>
            <a:r>
              <a:rPr lang="en-US" sz="2400" dirty="0"/>
              <a:t>reveal the truth about God’s relationship to humankind.</a:t>
            </a:r>
          </a:p>
          <a:p>
            <a:r>
              <a:rPr lang="en-US" sz="2400" dirty="0"/>
              <a:t>Poetry</a:t>
            </a:r>
          </a:p>
          <a:p>
            <a:r>
              <a:rPr lang="en-US" sz="2400" dirty="0"/>
              <a:t>Legend</a:t>
            </a:r>
          </a:p>
          <a:p>
            <a:r>
              <a:rPr lang="en-US" sz="2400" dirty="0"/>
              <a:t>Song</a:t>
            </a:r>
          </a:p>
          <a:p>
            <a:r>
              <a:rPr lang="en-US" sz="2400" dirty="0"/>
              <a:t>Ritual</a:t>
            </a:r>
          </a:p>
          <a:p>
            <a:r>
              <a:rPr lang="en-US" sz="2400" dirty="0"/>
              <a:t>Wisdom Sayings</a:t>
            </a:r>
          </a:p>
          <a:p>
            <a:r>
              <a:rPr lang="en-US" sz="2400" dirty="0"/>
              <a:t>Traditions</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2943102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1B55CA5-95AF-4FE3-9EE5-454760CD2649}"/>
              </a:ext>
            </a:extLst>
          </p:cNvPr>
          <p:cNvSpPr>
            <a:spLocks noGrp="1"/>
          </p:cNvSpPr>
          <p:nvPr>
            <p:ph type="title"/>
          </p:nvPr>
        </p:nvSpPr>
        <p:spPr/>
        <p:txBody>
          <a:bodyPr/>
          <a:lstStyle/>
          <a:p>
            <a:r>
              <a:rPr lang="en-US" b="1" dirty="0" smtClean="0"/>
              <a:t/>
            </a:r>
            <a:br>
              <a:rPr lang="en-US" b="1" dirty="0" smtClean="0"/>
            </a:br>
            <a:r>
              <a:rPr lang="en-US" b="1" dirty="0" smtClean="0"/>
              <a:t>Two </a:t>
            </a:r>
            <a:r>
              <a:rPr lang="en-US" b="1" dirty="0"/>
              <a:t>Steps</a:t>
            </a:r>
          </a:p>
        </p:txBody>
      </p:sp>
      <p:sp>
        <p:nvSpPr>
          <p:cNvPr id="3" name="Content Placeholder 2">
            <a:extLst>
              <a:ext uri="{FF2B5EF4-FFF2-40B4-BE49-F238E27FC236}">
                <a16:creationId xmlns:a16="http://schemas.microsoft.com/office/drawing/2014/main" xmlns="" id="{DD025E0D-7FBD-40B2-A08D-41300E753C60}"/>
              </a:ext>
            </a:extLst>
          </p:cNvPr>
          <p:cNvSpPr>
            <a:spLocks noGrp="1"/>
          </p:cNvSpPr>
          <p:nvPr>
            <p:ph idx="1"/>
          </p:nvPr>
        </p:nvSpPr>
        <p:spPr>
          <a:xfrm>
            <a:off x="677334" y="2160589"/>
            <a:ext cx="7563841" cy="3880773"/>
          </a:xfrm>
        </p:spPr>
        <p:txBody>
          <a:bodyPr>
            <a:noAutofit/>
          </a:bodyPr>
          <a:lstStyle/>
          <a:p>
            <a:r>
              <a:rPr lang="en-US" sz="2400" dirty="0"/>
              <a:t>The Hebrew Scriptures cover almost two thousand years of experience</a:t>
            </a:r>
            <a:r>
              <a:rPr lang="en-US" sz="2400" dirty="0" smtClean="0"/>
              <a:t>. </a:t>
            </a:r>
            <a:r>
              <a:rPr lang="en-US" sz="2400" dirty="0"/>
              <a:t>Written material would not have started until there was a stable kingship, about 1,000 BC. </a:t>
            </a:r>
            <a:r>
              <a:rPr lang="en-US" sz="2400" dirty="0" smtClean="0"/>
              <a:t>Final </a:t>
            </a:r>
            <a:r>
              <a:rPr lang="en-US" sz="2400" dirty="0"/>
              <a:t>editing would not have taken place for parts of the Hebrew Scriptures until a few hundred years before Christ.</a:t>
            </a:r>
          </a:p>
          <a:p>
            <a:r>
              <a:rPr lang="en-US" sz="2400" dirty="0"/>
              <a:t>The Christian Scriptures cover only 100 years of experience, capturing the first reception of Jesus’ message and the first two generations of Christians. </a:t>
            </a:r>
            <a:r>
              <a:rPr lang="en-US" sz="2400" dirty="0" smtClean="0"/>
              <a:t>Writing </a:t>
            </a:r>
            <a:r>
              <a:rPr lang="en-US" sz="2400" dirty="0"/>
              <a:t>would have started soon after Jesus’ Resurrection (around 34 AD) and continued for 90-100 years.</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3987588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0928572-C1E2-4AB2-9934-7792AC28CAA7}"/>
              </a:ext>
            </a:extLst>
          </p:cNvPr>
          <p:cNvSpPr>
            <a:spLocks noGrp="1"/>
          </p:cNvSpPr>
          <p:nvPr>
            <p:ph type="title"/>
          </p:nvPr>
        </p:nvSpPr>
        <p:spPr/>
        <p:txBody>
          <a:bodyPr/>
          <a:lstStyle/>
          <a:p>
            <a:r>
              <a:rPr lang="en-US" b="1" dirty="0" smtClean="0"/>
              <a:t/>
            </a:r>
            <a:br>
              <a:rPr lang="en-US" b="1" dirty="0" smtClean="0"/>
            </a:br>
            <a:r>
              <a:rPr lang="en-US" b="1" dirty="0" smtClean="0"/>
              <a:t>Two </a:t>
            </a:r>
            <a:r>
              <a:rPr lang="en-US" b="1" dirty="0"/>
              <a:t>Realizations</a:t>
            </a:r>
          </a:p>
        </p:txBody>
      </p:sp>
      <p:sp>
        <p:nvSpPr>
          <p:cNvPr id="3" name="Content Placeholder 2">
            <a:extLst>
              <a:ext uri="{FF2B5EF4-FFF2-40B4-BE49-F238E27FC236}">
                <a16:creationId xmlns:a16="http://schemas.microsoft.com/office/drawing/2014/main" xmlns="" id="{036FFC2D-2599-4A7A-9599-233043898E9C}"/>
              </a:ext>
            </a:extLst>
          </p:cNvPr>
          <p:cNvSpPr>
            <a:spLocks noGrp="1"/>
          </p:cNvSpPr>
          <p:nvPr>
            <p:ph idx="1"/>
          </p:nvPr>
        </p:nvSpPr>
        <p:spPr>
          <a:xfrm>
            <a:off x="677334" y="2160588"/>
            <a:ext cx="8779182" cy="4506429"/>
          </a:xfrm>
        </p:spPr>
        <p:txBody>
          <a:bodyPr>
            <a:noAutofit/>
          </a:bodyPr>
          <a:lstStyle/>
          <a:p>
            <a:r>
              <a:rPr lang="en-US" sz="2400" dirty="0"/>
              <a:t>The Bible is composed by many “pens”—many humans inspired over centuries, using a variety of types of literature to communicate God’s revelation. </a:t>
            </a:r>
            <a:r>
              <a:rPr lang="en-US" sz="2400" dirty="0" smtClean="0"/>
              <a:t>This </a:t>
            </a:r>
            <a:r>
              <a:rPr lang="en-US" sz="2400" dirty="0"/>
              <a:t>is also true of the New Testament, which contains songs, parables, poetic imagery, and carefully crafted narratives.</a:t>
            </a:r>
          </a:p>
          <a:p>
            <a:r>
              <a:rPr lang="en-US" sz="2400" dirty="0"/>
              <a:t>The Bible has, in fact, had many uses in Christian history, and these different uses can help us approach the Bible from several different angles for our own spiritual growth. (</a:t>
            </a:r>
            <a:r>
              <a:rPr lang="en-US" sz="2400" i="1" dirty="0"/>
              <a:t>See next slide</a:t>
            </a:r>
            <a:r>
              <a:rPr lang="en-US" sz="2400" i="1" dirty="0" smtClean="0"/>
              <a:t>.</a:t>
            </a:r>
            <a:r>
              <a:rPr lang="en-US" sz="2400" dirty="0" smtClean="0"/>
              <a:t>)</a:t>
            </a:r>
          </a:p>
          <a:p>
            <a:endParaRPr lang="en-US" sz="300" dirty="0" smtClean="0"/>
          </a:p>
          <a:p>
            <a:pPr marL="0" indent="0" algn="ctr">
              <a:spcBef>
                <a:spcPts val="0"/>
              </a:spcBef>
              <a:buNone/>
            </a:pPr>
            <a:r>
              <a:rPr lang="en-US" sz="2400" b="1" dirty="0" smtClean="0">
                <a:solidFill>
                  <a:srgbClr val="6C79BA"/>
                </a:solidFill>
              </a:rPr>
              <a:t>We </a:t>
            </a:r>
            <a:r>
              <a:rPr lang="en-US" sz="2400" b="1" dirty="0">
                <a:solidFill>
                  <a:srgbClr val="6C79BA"/>
                </a:solidFill>
              </a:rPr>
              <a:t>cannot read the Bible the </a:t>
            </a:r>
            <a:endParaRPr lang="en-US" sz="2400" b="1" dirty="0" smtClean="0">
              <a:solidFill>
                <a:srgbClr val="6C79BA"/>
              </a:solidFill>
            </a:endParaRPr>
          </a:p>
          <a:p>
            <a:pPr marL="0" indent="0" algn="ctr">
              <a:spcBef>
                <a:spcPts val="0"/>
              </a:spcBef>
              <a:buNone/>
            </a:pPr>
            <a:r>
              <a:rPr lang="en-US" sz="2400" b="1" dirty="0" smtClean="0">
                <a:solidFill>
                  <a:srgbClr val="6C79BA"/>
                </a:solidFill>
              </a:rPr>
              <a:t>way </a:t>
            </a:r>
            <a:r>
              <a:rPr lang="en-US" sz="2400" b="1" dirty="0">
                <a:solidFill>
                  <a:srgbClr val="6C79BA"/>
                </a:solidFill>
              </a:rPr>
              <a:t>we read any other book!</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19249031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AABA9B-4A46-4860-86F5-0F7B298D8226}"/>
              </a:ext>
            </a:extLst>
          </p:cNvPr>
          <p:cNvSpPr>
            <a:spLocks noGrp="1"/>
          </p:cNvSpPr>
          <p:nvPr>
            <p:ph type="title"/>
          </p:nvPr>
        </p:nvSpPr>
        <p:spPr/>
        <p:txBody>
          <a:bodyPr/>
          <a:lstStyle/>
          <a:p>
            <a:r>
              <a:rPr lang="en-US" b="1" dirty="0" smtClean="0"/>
              <a:t/>
            </a:r>
            <a:br>
              <a:rPr lang="en-US" b="1" dirty="0" smtClean="0"/>
            </a:br>
            <a:r>
              <a:rPr lang="en-US" b="1" dirty="0" smtClean="0"/>
              <a:t>Uses of Scripture</a:t>
            </a:r>
            <a:endParaRPr lang="en-US" b="1" dirty="0"/>
          </a:p>
        </p:txBody>
      </p:sp>
      <p:graphicFrame>
        <p:nvGraphicFramePr>
          <p:cNvPr id="4" name="Content Placeholder 3">
            <a:extLst>
              <a:ext uri="{FF2B5EF4-FFF2-40B4-BE49-F238E27FC236}">
                <a16:creationId xmlns:a16="http://schemas.microsoft.com/office/drawing/2014/main" xmlns="" id="{6270BAA2-5936-4F04-AB14-454D94BFCD1F}"/>
              </a:ext>
            </a:extLst>
          </p:cNvPr>
          <p:cNvGraphicFramePr>
            <a:graphicFrameLocks noGrp="1"/>
          </p:cNvGraphicFramePr>
          <p:nvPr>
            <p:ph idx="1"/>
            <p:extLst>
              <p:ext uri="{D42A27DB-BD31-4B8C-83A1-F6EECF244321}">
                <p14:modId xmlns:p14="http://schemas.microsoft.com/office/powerpoint/2010/main" val="1632098369"/>
              </p:ext>
            </p:extLst>
          </p:nvPr>
        </p:nvGraphicFramePr>
        <p:xfrm>
          <a:off x="504243" y="2069296"/>
          <a:ext cx="11035717" cy="4344087"/>
        </p:xfrm>
        <a:graphic>
          <a:graphicData uri="http://schemas.openxmlformats.org/drawingml/2006/table">
            <a:tbl>
              <a:tblPr firstRow="1" bandRow="1">
                <a:tableStyleId>{5C22544A-7EE6-4342-B048-85BDC9FD1C3A}</a:tableStyleId>
              </a:tblPr>
              <a:tblGrid>
                <a:gridCol w="1505759">
                  <a:extLst>
                    <a:ext uri="{9D8B030D-6E8A-4147-A177-3AD203B41FA5}">
                      <a16:colId xmlns:a16="http://schemas.microsoft.com/office/drawing/2014/main" xmlns="" val="1739289735"/>
                    </a:ext>
                  </a:extLst>
                </a:gridCol>
                <a:gridCol w="4162096">
                  <a:extLst>
                    <a:ext uri="{9D8B030D-6E8A-4147-A177-3AD203B41FA5}">
                      <a16:colId xmlns:a16="http://schemas.microsoft.com/office/drawing/2014/main" xmlns="" val="2679500133"/>
                    </a:ext>
                  </a:extLst>
                </a:gridCol>
                <a:gridCol w="5367862">
                  <a:extLst>
                    <a:ext uri="{9D8B030D-6E8A-4147-A177-3AD203B41FA5}">
                      <a16:colId xmlns:a16="http://schemas.microsoft.com/office/drawing/2014/main" xmlns="" val="1795152104"/>
                    </a:ext>
                  </a:extLst>
                </a:gridCol>
              </a:tblGrid>
              <a:tr h="273463">
                <a:tc>
                  <a:txBody>
                    <a:bodyPr/>
                    <a:lstStyle/>
                    <a:p>
                      <a:r>
                        <a:rPr lang="en-US" dirty="0"/>
                        <a:t>USE</a:t>
                      </a:r>
                    </a:p>
                  </a:txBody>
                  <a:tcPr marL="74751" marR="74751"/>
                </a:tc>
                <a:tc>
                  <a:txBody>
                    <a:bodyPr/>
                    <a:lstStyle/>
                    <a:p>
                      <a:r>
                        <a:rPr lang="en-US" dirty="0"/>
                        <a:t>Meaning</a:t>
                      </a:r>
                    </a:p>
                  </a:txBody>
                  <a:tcPr marL="74751" marR="74751"/>
                </a:tc>
                <a:tc>
                  <a:txBody>
                    <a:bodyPr/>
                    <a:lstStyle/>
                    <a:p>
                      <a:r>
                        <a:rPr lang="en-US" dirty="0"/>
                        <a:t>Application</a:t>
                      </a:r>
                    </a:p>
                  </a:txBody>
                  <a:tcPr marL="74751" marR="74751"/>
                </a:tc>
                <a:extLst>
                  <a:ext uri="{0D108BD9-81ED-4DB2-BD59-A6C34878D82A}">
                    <a16:rowId xmlns:a16="http://schemas.microsoft.com/office/drawing/2014/main" xmlns="" val="3161687227"/>
                  </a:ext>
                </a:extLst>
              </a:tr>
              <a:tr h="876580">
                <a:tc>
                  <a:txBody>
                    <a:bodyPr/>
                    <a:lstStyle/>
                    <a:p>
                      <a:r>
                        <a:rPr lang="en-US" dirty="0"/>
                        <a:t>Calling </a:t>
                      </a:r>
                    </a:p>
                  </a:txBody>
                  <a:tcPr marL="74751" marR="74751"/>
                </a:tc>
                <a:tc>
                  <a:txBody>
                    <a:bodyPr/>
                    <a:lstStyle/>
                    <a:p>
                      <a:r>
                        <a:rPr lang="en-US" dirty="0"/>
                        <a:t>The Scriptures have played a decisive role in calling people to conversion.</a:t>
                      </a:r>
                    </a:p>
                  </a:txBody>
                  <a:tcPr marL="74751" marR="74751"/>
                </a:tc>
                <a:tc>
                  <a:txBody>
                    <a:bodyPr/>
                    <a:lstStyle/>
                    <a:p>
                      <a:r>
                        <a:rPr lang="en-US" dirty="0"/>
                        <a:t>How do I let the Scriptures call me to change?</a:t>
                      </a:r>
                    </a:p>
                  </a:txBody>
                  <a:tcPr marL="74751" marR="74751"/>
                </a:tc>
                <a:extLst>
                  <a:ext uri="{0D108BD9-81ED-4DB2-BD59-A6C34878D82A}">
                    <a16:rowId xmlns:a16="http://schemas.microsoft.com/office/drawing/2014/main" xmlns="" val="666252238"/>
                  </a:ext>
                </a:extLst>
              </a:tr>
              <a:tr h="674293">
                <a:tc>
                  <a:txBody>
                    <a:bodyPr/>
                    <a:lstStyle/>
                    <a:p>
                      <a:r>
                        <a:rPr lang="en-US" dirty="0"/>
                        <a:t>Initiation</a:t>
                      </a:r>
                    </a:p>
                  </a:txBody>
                  <a:tcPr marL="74751" marR="74751"/>
                </a:tc>
                <a:tc>
                  <a:txBody>
                    <a:bodyPr/>
                    <a:lstStyle/>
                    <a:p>
                      <a:r>
                        <a:rPr lang="en-US" dirty="0"/>
                        <a:t>The Scriptures develop our deeper connection with God.</a:t>
                      </a:r>
                    </a:p>
                  </a:txBody>
                  <a:tcPr marL="74751" marR="74751"/>
                </a:tc>
                <a:tc>
                  <a:txBody>
                    <a:bodyPr/>
                    <a:lstStyle/>
                    <a:p>
                      <a:r>
                        <a:rPr lang="en-US" dirty="0"/>
                        <a:t>How do I let the Scriptures transform me over time?</a:t>
                      </a:r>
                    </a:p>
                  </a:txBody>
                  <a:tcPr marL="74751" marR="74751"/>
                </a:tc>
                <a:extLst>
                  <a:ext uri="{0D108BD9-81ED-4DB2-BD59-A6C34878D82A}">
                    <a16:rowId xmlns:a16="http://schemas.microsoft.com/office/drawing/2014/main" xmlns="" val="3821589075"/>
                  </a:ext>
                </a:extLst>
              </a:tr>
              <a:tr h="674293">
                <a:tc>
                  <a:txBody>
                    <a:bodyPr/>
                    <a:lstStyle/>
                    <a:p>
                      <a:r>
                        <a:rPr lang="en-US" dirty="0"/>
                        <a:t>Study</a:t>
                      </a:r>
                    </a:p>
                  </a:txBody>
                  <a:tcPr marL="74751" marR="74751"/>
                </a:tc>
                <a:tc>
                  <a:txBody>
                    <a:bodyPr/>
                    <a:lstStyle/>
                    <a:p>
                      <a:r>
                        <a:rPr lang="en-US" dirty="0"/>
                        <a:t>The Scriptures help us integrate our human knowledge with faith.</a:t>
                      </a:r>
                    </a:p>
                  </a:txBody>
                  <a:tcPr marL="74751" marR="74751"/>
                </a:tc>
                <a:tc>
                  <a:txBody>
                    <a:bodyPr/>
                    <a:lstStyle/>
                    <a:p>
                      <a:r>
                        <a:rPr lang="en-US" dirty="0"/>
                        <a:t>How do I commit myself to studying the Bible?</a:t>
                      </a:r>
                    </a:p>
                  </a:txBody>
                  <a:tcPr marL="74751" marR="74751"/>
                </a:tc>
                <a:extLst>
                  <a:ext uri="{0D108BD9-81ED-4DB2-BD59-A6C34878D82A}">
                    <a16:rowId xmlns:a16="http://schemas.microsoft.com/office/drawing/2014/main" xmlns="" val="3243409548"/>
                  </a:ext>
                </a:extLst>
              </a:tr>
              <a:tr h="674293">
                <a:tc>
                  <a:txBody>
                    <a:bodyPr/>
                    <a:lstStyle/>
                    <a:p>
                      <a:r>
                        <a:rPr lang="en-US" dirty="0"/>
                        <a:t>Liturgy</a:t>
                      </a:r>
                    </a:p>
                  </a:txBody>
                  <a:tcPr marL="74751" marR="74751"/>
                </a:tc>
                <a:tc>
                  <a:txBody>
                    <a:bodyPr/>
                    <a:lstStyle/>
                    <a:p>
                      <a:r>
                        <a:rPr lang="en-US" dirty="0"/>
                        <a:t>The Scriptures provide the primary language for our worship.</a:t>
                      </a:r>
                    </a:p>
                  </a:txBody>
                  <a:tcPr marL="74751" marR="74751"/>
                </a:tc>
                <a:tc>
                  <a:txBody>
                    <a:bodyPr/>
                    <a:lstStyle/>
                    <a:p>
                      <a:r>
                        <a:rPr lang="en-US" dirty="0"/>
                        <a:t>How do I pray with and through the Bible?</a:t>
                      </a:r>
                    </a:p>
                  </a:txBody>
                  <a:tcPr marL="74751" marR="74751"/>
                </a:tc>
                <a:extLst>
                  <a:ext uri="{0D108BD9-81ED-4DB2-BD59-A6C34878D82A}">
                    <a16:rowId xmlns:a16="http://schemas.microsoft.com/office/drawing/2014/main" xmlns="" val="68215093"/>
                  </a:ext>
                </a:extLst>
              </a:tr>
              <a:tr h="1078868">
                <a:tc>
                  <a:txBody>
                    <a:bodyPr/>
                    <a:lstStyle/>
                    <a:p>
                      <a:r>
                        <a:rPr lang="en-US" dirty="0"/>
                        <a:t>Theology</a:t>
                      </a:r>
                    </a:p>
                  </a:txBody>
                  <a:tcPr marL="74751" marR="74751"/>
                </a:tc>
                <a:tc>
                  <a:txBody>
                    <a:bodyPr/>
                    <a:lstStyle/>
                    <a:p>
                      <a:r>
                        <a:rPr lang="en-US" dirty="0"/>
                        <a:t>The Scriptures lead us to questions and deeper intellectual understanding.</a:t>
                      </a:r>
                    </a:p>
                  </a:txBody>
                  <a:tcPr marL="74751" marR="74751"/>
                </a:tc>
                <a:tc>
                  <a:txBody>
                    <a:bodyPr/>
                    <a:lstStyle/>
                    <a:p>
                      <a:r>
                        <a:rPr lang="en-US" dirty="0"/>
                        <a:t>How do I use the Scriptures to help me come to a deeper intellectual understanding of my life and world?</a:t>
                      </a:r>
                    </a:p>
                  </a:txBody>
                  <a:tcPr marL="74751" marR="74751"/>
                </a:tc>
                <a:extLst>
                  <a:ext uri="{0D108BD9-81ED-4DB2-BD59-A6C34878D82A}">
                    <a16:rowId xmlns:a16="http://schemas.microsoft.com/office/drawing/2014/main" xmlns="" val="1946029296"/>
                  </a:ext>
                </a:extLst>
              </a:tr>
            </a:tbl>
          </a:graphicData>
        </a:graphic>
      </p:graphicFrame>
    </p:spTree>
    <p:extLst>
      <p:ext uri="{BB962C8B-B14F-4D97-AF65-F5344CB8AC3E}">
        <p14:creationId xmlns:p14="http://schemas.microsoft.com/office/powerpoint/2010/main" val="37929607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0A68040-42A2-4F35-A6A3-64ED5B6DF055}"/>
              </a:ext>
            </a:extLst>
          </p:cNvPr>
          <p:cNvSpPr>
            <a:spLocks noGrp="1"/>
          </p:cNvSpPr>
          <p:nvPr>
            <p:ph type="title"/>
          </p:nvPr>
        </p:nvSpPr>
        <p:spPr/>
        <p:txBody>
          <a:bodyPr/>
          <a:lstStyle/>
          <a:p>
            <a:r>
              <a:rPr lang="en-US" b="1" dirty="0"/>
              <a:t>Spiritual Exercise (p. 34)</a:t>
            </a:r>
            <a:br>
              <a:rPr lang="en-US" b="1" dirty="0"/>
            </a:br>
            <a:r>
              <a:rPr lang="en-US" b="1" dirty="0"/>
              <a:t>Scripture—John 1:1-3</a:t>
            </a:r>
          </a:p>
        </p:txBody>
      </p:sp>
      <p:sp>
        <p:nvSpPr>
          <p:cNvPr id="3" name="Content Placeholder 2">
            <a:extLst>
              <a:ext uri="{FF2B5EF4-FFF2-40B4-BE49-F238E27FC236}">
                <a16:creationId xmlns:a16="http://schemas.microsoft.com/office/drawing/2014/main" xmlns="" id="{EE5FA975-F43E-413D-BECD-9585B35CE339}"/>
              </a:ext>
            </a:extLst>
          </p:cNvPr>
          <p:cNvSpPr>
            <a:spLocks noGrp="1"/>
          </p:cNvSpPr>
          <p:nvPr>
            <p:ph idx="1"/>
          </p:nvPr>
        </p:nvSpPr>
        <p:spPr/>
        <p:txBody>
          <a:bodyPr>
            <a:noAutofit/>
          </a:bodyPr>
          <a:lstStyle/>
          <a:p>
            <a:pPr marL="0" indent="0">
              <a:buNone/>
            </a:pPr>
            <a:r>
              <a:rPr lang="en-US" sz="2000" dirty="0"/>
              <a:t>In the beginning was the Word,</a:t>
            </a:r>
          </a:p>
          <a:p>
            <a:pPr marL="0" indent="0">
              <a:buNone/>
            </a:pPr>
            <a:r>
              <a:rPr lang="en-US" sz="2000" dirty="0"/>
              <a:t>    and the Word was with God,</a:t>
            </a:r>
          </a:p>
          <a:p>
            <a:pPr marL="0" indent="0">
              <a:buNone/>
            </a:pPr>
            <a:r>
              <a:rPr lang="en-US" sz="2000" dirty="0"/>
              <a:t>    and the Word was God.</a:t>
            </a:r>
          </a:p>
          <a:p>
            <a:pPr marL="0" indent="0">
              <a:buNone/>
            </a:pPr>
            <a:r>
              <a:rPr lang="en-US" sz="2000" dirty="0"/>
              <a:t>He was in the beginning with God.</a:t>
            </a:r>
          </a:p>
          <a:p>
            <a:pPr marL="0" indent="0">
              <a:buNone/>
            </a:pPr>
            <a:r>
              <a:rPr lang="en-US" sz="2000" dirty="0"/>
              <a:t>All things came to be through him,</a:t>
            </a:r>
          </a:p>
          <a:p>
            <a:pPr marL="0" indent="0">
              <a:buNone/>
            </a:pPr>
            <a:r>
              <a:rPr lang="en-US" sz="2000" dirty="0"/>
              <a:t>    and without him nothing came to be.</a:t>
            </a:r>
          </a:p>
          <a:p>
            <a:pPr marL="0" indent="0">
              <a:buNone/>
            </a:pPr>
            <a:r>
              <a:rPr lang="en-US" sz="2000" dirty="0"/>
              <a:t>What came to be through him was life,</a:t>
            </a:r>
          </a:p>
          <a:p>
            <a:pPr marL="0" indent="0">
              <a:buNone/>
            </a:pPr>
            <a:r>
              <a:rPr lang="en-US" sz="2000" dirty="0"/>
              <a:t>    and this life was the light of the human race;</a:t>
            </a:r>
          </a:p>
          <a:p>
            <a:pPr marL="0" indent="0">
              <a:buNone/>
            </a:pPr>
            <a:r>
              <a:rPr lang="en-US" sz="2000" dirty="0"/>
              <a:t>the light shines in the darkness,</a:t>
            </a:r>
          </a:p>
          <a:p>
            <a:pPr marL="0" indent="0">
              <a:buNone/>
            </a:pPr>
            <a:r>
              <a:rPr lang="en-US" sz="2000" dirty="0"/>
              <a:t>    and the darkness has not overcome it</a:t>
            </a:r>
            <a:r>
              <a:rPr lang="en-US" sz="2000" dirty="0" smtClean="0"/>
              <a:t>.</a:t>
            </a:r>
            <a:endParaRPr lang="en-US" sz="20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26013082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ADC408-E1C3-4119-8D75-E88C61255C8D}"/>
              </a:ext>
            </a:extLst>
          </p:cNvPr>
          <p:cNvSpPr>
            <a:spLocks noGrp="1"/>
          </p:cNvSpPr>
          <p:nvPr>
            <p:ph type="title"/>
          </p:nvPr>
        </p:nvSpPr>
        <p:spPr/>
        <p:txBody>
          <a:bodyPr/>
          <a:lstStyle/>
          <a:p>
            <a:r>
              <a:rPr lang="en-US" b="1" dirty="0" smtClean="0"/>
              <a:t/>
            </a:r>
            <a:br>
              <a:rPr lang="en-US" b="1" dirty="0" smtClean="0"/>
            </a:br>
            <a:r>
              <a:rPr lang="en-US" b="1" dirty="0" smtClean="0"/>
              <a:t>Conclusion</a:t>
            </a:r>
            <a:endParaRPr lang="en-US" b="1" dirty="0"/>
          </a:p>
        </p:txBody>
      </p:sp>
      <p:sp>
        <p:nvSpPr>
          <p:cNvPr id="3" name="Content Placeholder 2">
            <a:extLst>
              <a:ext uri="{FF2B5EF4-FFF2-40B4-BE49-F238E27FC236}">
                <a16:creationId xmlns:a16="http://schemas.microsoft.com/office/drawing/2014/main" xmlns="" id="{52329AC9-0708-40D2-A214-C6162262594E}"/>
              </a:ext>
            </a:extLst>
          </p:cNvPr>
          <p:cNvSpPr>
            <a:spLocks noGrp="1"/>
          </p:cNvSpPr>
          <p:nvPr>
            <p:ph idx="1"/>
          </p:nvPr>
        </p:nvSpPr>
        <p:spPr>
          <a:xfrm>
            <a:off x="677334" y="2160589"/>
            <a:ext cx="8235172" cy="3880773"/>
          </a:xfrm>
        </p:spPr>
        <p:txBody>
          <a:bodyPr>
            <a:normAutofit/>
          </a:bodyPr>
          <a:lstStyle/>
          <a:p>
            <a:r>
              <a:rPr lang="en-US" sz="2400" dirty="0"/>
              <a:t>Thank you for coming and participating.</a:t>
            </a:r>
          </a:p>
          <a:p>
            <a:r>
              <a:rPr lang="en-US" sz="2400" dirty="0"/>
              <a:t>Please think of bringing a friend along next week.</a:t>
            </a:r>
          </a:p>
          <a:p>
            <a:r>
              <a:rPr lang="en-US" sz="2400" dirty="0"/>
              <a:t>Remember to bring your Bible the next two weeks. </a:t>
            </a:r>
            <a:r>
              <a:rPr lang="en-US" sz="2400" dirty="0" smtClean="0"/>
              <a:t>If </a:t>
            </a:r>
            <a:r>
              <a:rPr lang="en-US" sz="2400" dirty="0"/>
              <a:t>you need help getting a Bible, see me after our session. </a:t>
            </a:r>
          </a:p>
          <a:p>
            <a:r>
              <a:rPr lang="en-US" sz="2400" dirty="0"/>
              <a:t>We invite you to spend some time in hospitality after our session.</a:t>
            </a:r>
          </a:p>
          <a:p>
            <a:r>
              <a:rPr lang="en-US" sz="2400" dirty="0"/>
              <a:t>Please stand and recite together the Catholic Discipleship prayer and the Lord’s Prayer. </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3565643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4FE3EE-13F9-42EC-A5DC-C48FF173F07E}"/>
              </a:ext>
            </a:extLst>
          </p:cNvPr>
          <p:cNvSpPr>
            <a:spLocks noGrp="1"/>
          </p:cNvSpPr>
          <p:nvPr>
            <p:ph type="title"/>
          </p:nvPr>
        </p:nvSpPr>
        <p:spPr/>
        <p:txBody>
          <a:bodyPr/>
          <a:lstStyle/>
          <a:p>
            <a:r>
              <a:rPr lang="en-US" b="1" dirty="0" smtClean="0"/>
              <a:t/>
            </a:r>
            <a:br>
              <a:rPr lang="en-US" b="1" dirty="0" smtClean="0"/>
            </a:br>
            <a:r>
              <a:rPr lang="en-US" b="1" dirty="0" smtClean="0"/>
              <a:t>Catholic </a:t>
            </a:r>
            <a:r>
              <a:rPr lang="en-US" b="1" dirty="0"/>
              <a:t>Discipleship Prayer</a:t>
            </a:r>
          </a:p>
        </p:txBody>
      </p:sp>
      <p:sp>
        <p:nvSpPr>
          <p:cNvPr id="3" name="Content Placeholder 2">
            <a:extLst>
              <a:ext uri="{FF2B5EF4-FFF2-40B4-BE49-F238E27FC236}">
                <a16:creationId xmlns:a16="http://schemas.microsoft.com/office/drawing/2014/main" xmlns="" id="{203F6F52-8091-49B3-A2DE-A5509A6551AD}"/>
              </a:ext>
            </a:extLst>
          </p:cNvPr>
          <p:cNvSpPr>
            <a:spLocks noGrp="1"/>
          </p:cNvSpPr>
          <p:nvPr>
            <p:ph idx="1"/>
          </p:nvPr>
        </p:nvSpPr>
        <p:spPr/>
        <p:txBody>
          <a:bodyPr>
            <a:noAutofit/>
          </a:bodyPr>
          <a:lstStyle/>
          <a:p>
            <a:pPr marL="0" indent="0">
              <a:buNone/>
            </a:pPr>
            <a:r>
              <a:rPr lang="en-US" sz="2400" b="1" dirty="0"/>
              <a:t>Lord, God, through our baptisms you have made us disciples, followers of Jesus who attend to his Word, pray and worship in his Spirit, experience love in his community of the Church, and are sent to serve by helping others as he did. </a:t>
            </a:r>
            <a:r>
              <a:rPr lang="en-US" sz="2400" b="1" dirty="0" smtClean="0"/>
              <a:t>Lead </a:t>
            </a:r>
            <a:r>
              <a:rPr lang="en-US" sz="2400" b="1" dirty="0"/>
              <a:t>us, Father, more fully into your Kingdom, which Jesus came to begin and fulfill.  Help us, through his Spirit, to adhere to him and bring his Good News to all we encounter. </a:t>
            </a:r>
            <a:r>
              <a:rPr lang="en-US" sz="2400" b="1" dirty="0" smtClean="0"/>
              <a:t>We </a:t>
            </a:r>
            <a:r>
              <a:rPr lang="en-US" sz="2400" b="1" dirty="0"/>
              <a:t>pray this in his name. </a:t>
            </a:r>
            <a:r>
              <a:rPr lang="en-US" sz="2400" b="1" dirty="0" smtClean="0"/>
              <a:t>Amen</a:t>
            </a:r>
            <a:r>
              <a:rPr lang="en-US" sz="2400" b="1" dirty="0"/>
              <a:t>.</a:t>
            </a:r>
            <a:endParaRPr lang="en-US" sz="2400" dirty="0"/>
          </a:p>
          <a:p>
            <a:pPr marL="0" indent="0">
              <a:buNone/>
            </a:pPr>
            <a:endParaRPr lang="en-US" sz="2400" dirty="0"/>
          </a:p>
          <a:p>
            <a:pPr marL="0" indent="0">
              <a:buNone/>
            </a:pPr>
            <a:r>
              <a:rPr lang="en-US" sz="2400" b="1" i="1" dirty="0"/>
              <a:t>Our </a:t>
            </a:r>
            <a:r>
              <a:rPr lang="en-US" sz="2400" b="1" i="1" dirty="0" smtClean="0"/>
              <a:t>Father... </a:t>
            </a:r>
            <a:endParaRPr lang="en-US" sz="2400" b="1" i="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915405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ABFD5F-422F-42BB-B973-C48C8FF3BE02}"/>
              </a:ext>
            </a:extLst>
          </p:cNvPr>
          <p:cNvSpPr>
            <a:spLocks noGrp="1"/>
          </p:cNvSpPr>
          <p:nvPr>
            <p:ph type="title"/>
          </p:nvPr>
        </p:nvSpPr>
        <p:spPr/>
        <p:txBody>
          <a:bodyPr/>
          <a:lstStyle/>
          <a:p>
            <a:r>
              <a:rPr lang="en-US" b="1" dirty="0" smtClean="0"/>
              <a:t/>
            </a:r>
            <a:br>
              <a:rPr lang="en-US" b="1" dirty="0" smtClean="0"/>
            </a:br>
            <a:r>
              <a:rPr lang="en-US" b="1" dirty="0" smtClean="0"/>
              <a:t>Opening </a:t>
            </a:r>
            <a:r>
              <a:rPr lang="en-US" b="1" dirty="0"/>
              <a:t>Prayer</a:t>
            </a:r>
          </a:p>
        </p:txBody>
      </p:sp>
      <p:sp>
        <p:nvSpPr>
          <p:cNvPr id="3" name="Content Placeholder 2">
            <a:extLst>
              <a:ext uri="{FF2B5EF4-FFF2-40B4-BE49-F238E27FC236}">
                <a16:creationId xmlns:a16="http://schemas.microsoft.com/office/drawing/2014/main" xmlns="" id="{87C2CC5B-EB82-4CA3-8ED8-B12B94829F1B}"/>
              </a:ext>
            </a:extLst>
          </p:cNvPr>
          <p:cNvSpPr>
            <a:spLocks noGrp="1"/>
          </p:cNvSpPr>
          <p:nvPr>
            <p:ph idx="1"/>
          </p:nvPr>
        </p:nvSpPr>
        <p:spPr/>
        <p:txBody>
          <a:bodyPr>
            <a:noAutofit/>
          </a:bodyPr>
          <a:lstStyle/>
          <a:p>
            <a:pPr marL="0" indent="0">
              <a:buNone/>
            </a:pPr>
            <a:r>
              <a:rPr lang="en-US" sz="2400" b="1" dirty="0"/>
              <a:t>O Holy Spirit of God, take me as your disciple. </a:t>
            </a:r>
            <a:r>
              <a:rPr lang="en-US" sz="2400" b="1" dirty="0" smtClean="0"/>
              <a:t>Guide </a:t>
            </a:r>
            <a:r>
              <a:rPr lang="en-US" sz="2400" b="1" dirty="0"/>
              <a:t>me, illuminate me, sanctify me. </a:t>
            </a:r>
            <a:r>
              <a:rPr lang="en-US" sz="2400" b="1" dirty="0" smtClean="0"/>
              <a:t>Bind </a:t>
            </a:r>
            <a:r>
              <a:rPr lang="en-US" sz="2400" b="1" dirty="0"/>
              <a:t>my hands that they may do no evil. </a:t>
            </a:r>
            <a:r>
              <a:rPr lang="en-US" sz="2400" b="1" dirty="0" smtClean="0"/>
              <a:t>Cover </a:t>
            </a:r>
            <a:r>
              <a:rPr lang="en-US" sz="2400" b="1" dirty="0"/>
              <a:t>my eyes that they may see it no more</a:t>
            </a:r>
            <a:r>
              <a:rPr lang="en-US" sz="2400" b="1" dirty="0" smtClean="0"/>
              <a:t>. </a:t>
            </a:r>
            <a:r>
              <a:rPr lang="en-US" sz="2400" b="1" dirty="0"/>
              <a:t>Sanctify my heart, that evil may not dwell within me. </a:t>
            </a:r>
            <a:r>
              <a:rPr lang="en-US" sz="2400" b="1" dirty="0" smtClean="0"/>
              <a:t>Be </a:t>
            </a:r>
            <a:r>
              <a:rPr lang="en-US" sz="2400" b="1" dirty="0"/>
              <a:t>my guard. </a:t>
            </a:r>
            <a:r>
              <a:rPr lang="en-US" sz="2400" b="1" dirty="0" smtClean="0"/>
              <a:t>Be </a:t>
            </a:r>
            <a:r>
              <a:rPr lang="en-US" sz="2400" b="1" dirty="0"/>
              <a:t>my guide.</a:t>
            </a:r>
            <a:endParaRPr lang="en-US" sz="2400" dirty="0"/>
          </a:p>
          <a:p>
            <a:pPr marL="0" indent="0">
              <a:buNone/>
            </a:pPr>
            <a:r>
              <a:rPr lang="en-US" sz="2400" b="1" dirty="0"/>
              <a:t>Wherever you lead me, I will go. </a:t>
            </a:r>
            <a:r>
              <a:rPr lang="en-US" sz="2400" b="1" dirty="0" smtClean="0"/>
              <a:t>Whatever </a:t>
            </a:r>
            <a:r>
              <a:rPr lang="en-US" sz="2400" b="1" dirty="0"/>
              <a:t>you forbid me, I will renounce.  Whatever you command me, in your strength I will do. </a:t>
            </a:r>
            <a:r>
              <a:rPr lang="en-US" sz="2400" b="1" dirty="0" smtClean="0"/>
              <a:t>Lead </a:t>
            </a:r>
            <a:r>
              <a:rPr lang="en-US" sz="2400" b="1" dirty="0"/>
              <a:t>me, then, to the fullness of your truth. Amen.</a:t>
            </a:r>
            <a:endParaRPr lang="en-US" sz="2400" dirty="0"/>
          </a:p>
          <a:p>
            <a:pPr marL="0" indent="0">
              <a:buNone/>
            </a:pPr>
            <a:endParaRPr lang="en-US" sz="2400" i="1" dirty="0" smtClean="0"/>
          </a:p>
          <a:p>
            <a:pPr marL="0" indent="0">
              <a:buNone/>
            </a:pPr>
            <a:r>
              <a:rPr lang="en-US" sz="2400" i="1" dirty="0" smtClean="0"/>
              <a:t>- </a:t>
            </a:r>
            <a:r>
              <a:rPr lang="en-US" sz="2400" i="1" dirty="0" smtClean="0"/>
              <a:t>Henry </a:t>
            </a:r>
            <a:r>
              <a:rPr lang="en-US" sz="2400" i="1" dirty="0"/>
              <a:t>Edward Cardinal Manning, </a:t>
            </a:r>
            <a:r>
              <a:rPr lang="en-US" sz="2400" i="1" dirty="0" smtClean="0"/>
              <a:t>1809-1892</a:t>
            </a:r>
            <a:endParaRPr lang="en-US" sz="2400" i="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18980581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A9AAA3-CEC6-435C-AFD9-9C1D278EAF1C}"/>
              </a:ext>
            </a:extLst>
          </p:cNvPr>
          <p:cNvSpPr>
            <a:spLocks noGrp="1"/>
          </p:cNvSpPr>
          <p:nvPr>
            <p:ph type="title"/>
          </p:nvPr>
        </p:nvSpPr>
        <p:spPr/>
        <p:txBody>
          <a:bodyPr/>
          <a:lstStyle/>
          <a:p>
            <a:r>
              <a:rPr lang="en-US" b="1" dirty="0" smtClean="0"/>
              <a:t/>
            </a:r>
            <a:br>
              <a:rPr lang="en-US" b="1" dirty="0" smtClean="0"/>
            </a:br>
            <a:r>
              <a:rPr lang="en-US" b="1" dirty="0" smtClean="0"/>
              <a:t>Orientation</a:t>
            </a:r>
            <a:endParaRPr lang="en-US" b="1" dirty="0"/>
          </a:p>
        </p:txBody>
      </p:sp>
      <p:sp>
        <p:nvSpPr>
          <p:cNvPr id="3" name="Content Placeholder 2">
            <a:extLst>
              <a:ext uri="{FF2B5EF4-FFF2-40B4-BE49-F238E27FC236}">
                <a16:creationId xmlns:a16="http://schemas.microsoft.com/office/drawing/2014/main" xmlns="" id="{84AFBEC1-F372-4E47-9037-DF88ECA3CB44}"/>
              </a:ext>
            </a:extLst>
          </p:cNvPr>
          <p:cNvSpPr>
            <a:spLocks noGrp="1"/>
          </p:cNvSpPr>
          <p:nvPr>
            <p:ph idx="1"/>
          </p:nvPr>
        </p:nvSpPr>
        <p:spPr/>
        <p:txBody>
          <a:bodyPr>
            <a:normAutofit/>
          </a:bodyPr>
          <a:lstStyle/>
          <a:p>
            <a:r>
              <a:rPr lang="en-US" sz="2400" dirty="0"/>
              <a:t>The twelve units of </a:t>
            </a:r>
            <a:r>
              <a:rPr lang="en-US" sz="2400" i="1" dirty="0"/>
              <a:t>Catholic Discipleship </a:t>
            </a:r>
            <a:r>
              <a:rPr lang="en-US" sz="2400" dirty="0"/>
              <a:t>are helping us explore dimensions of what it means to be a missionary disciple in the Church today.</a:t>
            </a:r>
          </a:p>
          <a:p>
            <a:r>
              <a:rPr lang="en-US" sz="2400" dirty="0"/>
              <a:t>Each unit has an essay section, a spiritual exercise section, and a Scripture passage with reflection questions.</a:t>
            </a:r>
          </a:p>
          <a:p>
            <a:r>
              <a:rPr lang="en-US" sz="2400" dirty="0"/>
              <a:t>Please read the essay section before each meeting.</a:t>
            </a:r>
          </a:p>
          <a:p>
            <a:r>
              <a:rPr lang="en-US" sz="2400" dirty="0"/>
              <a:t>We will do the spiritual exercises together.</a:t>
            </a:r>
          </a:p>
          <a:p>
            <a:r>
              <a:rPr lang="en-US" sz="2400" dirty="0"/>
              <a:t>We will use the Scripture as part of our prayer.</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2102846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FBD591-58E4-426C-9C4D-96AA288905F3}"/>
              </a:ext>
            </a:extLst>
          </p:cNvPr>
          <p:cNvSpPr>
            <a:spLocks noGrp="1"/>
          </p:cNvSpPr>
          <p:nvPr>
            <p:ph type="title"/>
          </p:nvPr>
        </p:nvSpPr>
        <p:spPr/>
        <p:txBody>
          <a:bodyPr/>
          <a:lstStyle/>
          <a:p>
            <a:r>
              <a:rPr lang="en-US" b="1" dirty="0" smtClean="0"/>
              <a:t/>
            </a:r>
            <a:br>
              <a:rPr lang="en-US" b="1" dirty="0" smtClean="0"/>
            </a:br>
            <a:r>
              <a:rPr lang="en-US" b="1" dirty="0" smtClean="0"/>
              <a:t>Objectives</a:t>
            </a:r>
            <a:endParaRPr lang="en-US" b="1" dirty="0"/>
          </a:p>
        </p:txBody>
      </p:sp>
      <p:sp>
        <p:nvSpPr>
          <p:cNvPr id="3" name="Content Placeholder 2">
            <a:extLst>
              <a:ext uri="{FF2B5EF4-FFF2-40B4-BE49-F238E27FC236}">
                <a16:creationId xmlns:a16="http://schemas.microsoft.com/office/drawing/2014/main" xmlns="" id="{44B0E321-079E-400F-8022-88F82F43A94B}"/>
              </a:ext>
            </a:extLst>
          </p:cNvPr>
          <p:cNvSpPr>
            <a:spLocks noGrp="1"/>
          </p:cNvSpPr>
          <p:nvPr>
            <p:ph idx="1"/>
          </p:nvPr>
        </p:nvSpPr>
        <p:spPr>
          <a:xfrm>
            <a:off x="677333" y="2160589"/>
            <a:ext cx="8061553" cy="3880773"/>
          </a:xfrm>
        </p:spPr>
        <p:txBody>
          <a:bodyPr>
            <a:normAutofit/>
          </a:bodyPr>
          <a:lstStyle/>
          <a:p>
            <a:r>
              <a:rPr lang="en-US" sz="2400" dirty="0"/>
              <a:t>To review basic Catholic approaches to Revelation</a:t>
            </a:r>
          </a:p>
          <a:p>
            <a:r>
              <a:rPr lang="en-US" sz="2400" dirty="0"/>
              <a:t>To examine various ways the Bible is misread</a:t>
            </a:r>
          </a:p>
          <a:p>
            <a:r>
              <a:rPr lang="en-US" sz="2400" dirty="0"/>
              <a:t>To review the various </a:t>
            </a:r>
            <a:r>
              <a:rPr lang="en-US" sz="2400" u="sng" dirty="0"/>
              <a:t>kinds</a:t>
            </a:r>
            <a:r>
              <a:rPr lang="en-US" sz="2400" dirty="0"/>
              <a:t> of literature employed in the Bible</a:t>
            </a:r>
          </a:p>
          <a:p>
            <a:r>
              <a:rPr lang="en-US" sz="2400" dirty="0"/>
              <a:t>To become more acquainted with the outline of the Bible through looking at history</a:t>
            </a:r>
          </a:p>
          <a:p>
            <a:r>
              <a:rPr lang="en-US" sz="2400" dirty="0"/>
              <a:t>To see the various ways the Bible has been used by the Church and how these ways can be useful for us </a:t>
            </a:r>
            <a:r>
              <a:rPr lang="en-US" sz="2400" dirty="0" smtClean="0"/>
              <a:t>today</a:t>
            </a:r>
            <a:endParaRPr lang="en-US" sz="24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3458502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E731360-27D7-42DA-B00E-76444FA764B8}"/>
              </a:ext>
            </a:extLst>
          </p:cNvPr>
          <p:cNvSpPr>
            <a:spLocks noGrp="1"/>
          </p:cNvSpPr>
          <p:nvPr>
            <p:ph type="title"/>
          </p:nvPr>
        </p:nvSpPr>
        <p:spPr/>
        <p:txBody>
          <a:bodyPr/>
          <a:lstStyle/>
          <a:p>
            <a:r>
              <a:rPr lang="en-US" b="1" dirty="0" smtClean="0"/>
              <a:t/>
            </a:r>
            <a:br>
              <a:rPr lang="en-US" b="1" dirty="0" smtClean="0"/>
            </a:br>
            <a:r>
              <a:rPr lang="en-US" b="1" dirty="0" smtClean="0"/>
              <a:t>Quick </a:t>
            </a:r>
            <a:r>
              <a:rPr lang="en-US" b="1" dirty="0"/>
              <a:t>Poll</a:t>
            </a:r>
          </a:p>
        </p:txBody>
      </p:sp>
      <p:sp>
        <p:nvSpPr>
          <p:cNvPr id="3" name="Content Placeholder 2">
            <a:extLst>
              <a:ext uri="{FF2B5EF4-FFF2-40B4-BE49-F238E27FC236}">
                <a16:creationId xmlns:a16="http://schemas.microsoft.com/office/drawing/2014/main" xmlns="" id="{0A44C709-9FF2-43B8-9E68-C2F353DAD6A5}"/>
              </a:ext>
            </a:extLst>
          </p:cNvPr>
          <p:cNvSpPr>
            <a:spLocks noGrp="1"/>
          </p:cNvSpPr>
          <p:nvPr>
            <p:ph idx="1"/>
          </p:nvPr>
        </p:nvSpPr>
        <p:spPr>
          <a:xfrm>
            <a:off x="677334" y="2160589"/>
            <a:ext cx="8596668" cy="4367533"/>
          </a:xfrm>
        </p:spPr>
        <p:txBody>
          <a:bodyPr>
            <a:noAutofit/>
          </a:bodyPr>
          <a:lstStyle/>
          <a:p>
            <a:pPr marL="0" indent="0">
              <a:buNone/>
            </a:pPr>
            <a:r>
              <a:rPr lang="en-US" sz="2400" b="1" dirty="0">
                <a:solidFill>
                  <a:srgbClr val="6C79BA"/>
                </a:solidFill>
              </a:rPr>
              <a:t>How many of you have? (</a:t>
            </a:r>
            <a:r>
              <a:rPr lang="en-US" sz="2400" b="1" i="1" dirty="0">
                <a:solidFill>
                  <a:srgbClr val="6C79BA"/>
                </a:solidFill>
              </a:rPr>
              <a:t>Please raise your hands.) </a:t>
            </a:r>
          </a:p>
          <a:p>
            <a:pPr marL="0" indent="0">
              <a:buNone/>
            </a:pPr>
            <a:endParaRPr lang="en-US" sz="1050" dirty="0"/>
          </a:p>
          <a:p>
            <a:pPr>
              <a:buFont typeface="Wingdings" panose="05000000000000000000" pitchFamily="2" charset="2"/>
              <a:buChar char="q"/>
            </a:pPr>
            <a:r>
              <a:rPr lang="en-US" sz="2400" dirty="0" smtClean="0"/>
              <a:t>Read </a:t>
            </a:r>
            <a:r>
              <a:rPr lang="en-US" sz="2400" dirty="0"/>
              <a:t>from the Bible apart from what we heard in church last Sunday in the past two weeks</a:t>
            </a:r>
          </a:p>
          <a:p>
            <a:pPr>
              <a:buFont typeface="Wingdings" panose="05000000000000000000" pitchFamily="2" charset="2"/>
              <a:buChar char="q"/>
            </a:pPr>
            <a:r>
              <a:rPr lang="en-US" sz="2400" dirty="0"/>
              <a:t>R</a:t>
            </a:r>
            <a:r>
              <a:rPr lang="en-US" sz="2400" dirty="0" smtClean="0"/>
              <a:t>eflect </a:t>
            </a:r>
            <a:r>
              <a:rPr lang="en-US" sz="2400" dirty="0"/>
              <a:t>on the Bible selections before Mass on Sunday</a:t>
            </a:r>
          </a:p>
          <a:p>
            <a:pPr>
              <a:buFont typeface="Wingdings" panose="05000000000000000000" pitchFamily="2" charset="2"/>
              <a:buChar char="q"/>
            </a:pPr>
            <a:r>
              <a:rPr lang="en-US" sz="2400" dirty="0"/>
              <a:t>F</a:t>
            </a:r>
            <a:r>
              <a:rPr lang="en-US" sz="2400" dirty="0" smtClean="0"/>
              <a:t>eel </a:t>
            </a:r>
            <a:r>
              <a:rPr lang="en-US" sz="2400" dirty="0"/>
              <a:t>comfortable talking about the Bible with others</a:t>
            </a:r>
          </a:p>
          <a:p>
            <a:pPr>
              <a:buFont typeface="Wingdings" panose="05000000000000000000" pitchFamily="2" charset="2"/>
              <a:buChar char="q"/>
            </a:pPr>
            <a:r>
              <a:rPr lang="en-US" sz="2400" dirty="0"/>
              <a:t>F</a:t>
            </a:r>
            <a:r>
              <a:rPr lang="en-US" sz="2400" dirty="0" smtClean="0"/>
              <a:t>eel </a:t>
            </a:r>
            <a:r>
              <a:rPr lang="en-US" sz="2400" dirty="0"/>
              <a:t>you can look up a passage in the Bible when given the reference</a:t>
            </a:r>
          </a:p>
          <a:p>
            <a:pPr>
              <a:buFont typeface="Wingdings" panose="05000000000000000000" pitchFamily="2" charset="2"/>
              <a:buChar char="q"/>
            </a:pPr>
            <a:r>
              <a:rPr lang="en-US" sz="2400" dirty="0"/>
              <a:t>H</a:t>
            </a:r>
            <a:r>
              <a:rPr lang="en-US" sz="2400" dirty="0" smtClean="0"/>
              <a:t>ave </a:t>
            </a:r>
            <a:r>
              <a:rPr lang="en-US" sz="2400" dirty="0"/>
              <a:t>been part of a Bible study group</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1137779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F822655-D361-4B3F-BA90-5779F39C911D}"/>
              </a:ext>
            </a:extLst>
          </p:cNvPr>
          <p:cNvSpPr>
            <a:spLocks noGrp="1"/>
          </p:cNvSpPr>
          <p:nvPr>
            <p:ph type="title"/>
          </p:nvPr>
        </p:nvSpPr>
        <p:spPr/>
        <p:txBody>
          <a:bodyPr/>
          <a:lstStyle/>
          <a:p>
            <a:r>
              <a:rPr lang="en-US" b="1" dirty="0" smtClean="0"/>
              <a:t/>
            </a:r>
            <a:br>
              <a:rPr lang="en-US" b="1" dirty="0" smtClean="0"/>
            </a:br>
            <a:r>
              <a:rPr lang="en-US" b="1" dirty="0" smtClean="0"/>
              <a:t>Revelation </a:t>
            </a:r>
            <a:endParaRPr lang="en-US" b="1" dirty="0"/>
          </a:p>
        </p:txBody>
      </p:sp>
      <p:sp>
        <p:nvSpPr>
          <p:cNvPr id="3" name="Content Placeholder 2">
            <a:extLst>
              <a:ext uri="{FF2B5EF4-FFF2-40B4-BE49-F238E27FC236}">
                <a16:creationId xmlns:a16="http://schemas.microsoft.com/office/drawing/2014/main" xmlns="" id="{060E830E-9AEE-4A10-881E-905D9B86D856}"/>
              </a:ext>
            </a:extLst>
          </p:cNvPr>
          <p:cNvSpPr>
            <a:spLocks noGrp="1"/>
          </p:cNvSpPr>
          <p:nvPr>
            <p:ph idx="1"/>
          </p:nvPr>
        </p:nvSpPr>
        <p:spPr/>
        <p:txBody>
          <a:bodyPr>
            <a:noAutofit/>
          </a:bodyPr>
          <a:lstStyle/>
          <a:p>
            <a:r>
              <a:rPr lang="en-US" sz="2400" dirty="0"/>
              <a:t>Revelation, the process by which God communicates with humankind, is one unified whole.  </a:t>
            </a:r>
          </a:p>
          <a:p>
            <a:r>
              <a:rPr lang="en-US" sz="2400" dirty="0"/>
              <a:t>It begins with creation itself, for nature speaks of God’s love and life</a:t>
            </a:r>
            <a:r>
              <a:rPr lang="en-US" sz="2400" dirty="0" smtClean="0"/>
              <a:t>.</a:t>
            </a:r>
            <a:endParaRPr lang="en-US" sz="2400" dirty="0"/>
          </a:p>
          <a:p>
            <a:r>
              <a:rPr lang="en-US" sz="2400" dirty="0"/>
              <a:t>It expands with the emergence of religion, and takes on particular force with the revelation made through the Jewish people which began 3,500 years ago</a:t>
            </a:r>
            <a:r>
              <a:rPr lang="en-US" sz="2400" dirty="0"/>
              <a:t>. (p. 30)</a:t>
            </a:r>
            <a:r>
              <a:rPr lang="en-US" sz="2400" i="1" dirty="0"/>
              <a:t> </a:t>
            </a:r>
            <a:endParaRPr lang="en-US" sz="2400" dirty="0"/>
          </a:p>
          <a:p>
            <a:pPr marL="0" indent="0">
              <a:buNone/>
            </a:pPr>
            <a:endParaRPr lang="en-US" sz="24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2820642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F822655-D361-4B3F-BA90-5779F39C911D}"/>
              </a:ext>
            </a:extLst>
          </p:cNvPr>
          <p:cNvSpPr>
            <a:spLocks noGrp="1"/>
          </p:cNvSpPr>
          <p:nvPr>
            <p:ph type="title"/>
          </p:nvPr>
        </p:nvSpPr>
        <p:spPr/>
        <p:txBody>
          <a:bodyPr/>
          <a:lstStyle/>
          <a:p>
            <a:r>
              <a:rPr lang="en-US" b="1" dirty="0" smtClean="0"/>
              <a:t/>
            </a:r>
            <a:br>
              <a:rPr lang="en-US" b="1" dirty="0" smtClean="0"/>
            </a:br>
            <a:r>
              <a:rPr lang="en-US" b="1" dirty="0" smtClean="0"/>
              <a:t>Revelation (continued)</a:t>
            </a:r>
            <a:endParaRPr lang="en-US" b="1" dirty="0"/>
          </a:p>
        </p:txBody>
      </p:sp>
      <p:sp>
        <p:nvSpPr>
          <p:cNvPr id="3" name="Content Placeholder 2">
            <a:extLst>
              <a:ext uri="{FF2B5EF4-FFF2-40B4-BE49-F238E27FC236}">
                <a16:creationId xmlns:a16="http://schemas.microsoft.com/office/drawing/2014/main" xmlns="" id="{060E830E-9AEE-4A10-881E-905D9B86D856}"/>
              </a:ext>
            </a:extLst>
          </p:cNvPr>
          <p:cNvSpPr>
            <a:spLocks noGrp="1"/>
          </p:cNvSpPr>
          <p:nvPr>
            <p:ph idx="1"/>
          </p:nvPr>
        </p:nvSpPr>
        <p:spPr/>
        <p:txBody>
          <a:bodyPr>
            <a:noAutofit/>
          </a:bodyPr>
          <a:lstStyle/>
          <a:p>
            <a:r>
              <a:rPr lang="en-US" sz="2400" dirty="0" smtClean="0"/>
              <a:t>This </a:t>
            </a:r>
            <a:r>
              <a:rPr lang="en-US" sz="2400" dirty="0"/>
              <a:t>Jewish revelation was brought to completion with the revelation that was Jesus Christ, God’s definitive Word spoken to humankind.  </a:t>
            </a:r>
          </a:p>
          <a:p>
            <a:r>
              <a:rPr lang="en-US" sz="2400" dirty="0"/>
              <a:t>The Jewish Scriptures contain a record of God’s revelation through Jewish history; the Christian Scriptures contain a record of Jesus’ revelation to his first followers, through the Holy Spirit. Together, these compose the Christian and Catholic Bible. </a:t>
            </a:r>
            <a:r>
              <a:rPr lang="en-US" sz="2400" dirty="0" smtClean="0"/>
              <a:t>(</a:t>
            </a:r>
            <a:r>
              <a:rPr lang="en-US" sz="2400" dirty="0"/>
              <a:t>p. 30)</a:t>
            </a:r>
            <a:r>
              <a:rPr lang="en-US" sz="2400" i="1" dirty="0"/>
              <a:t> </a:t>
            </a:r>
            <a:endParaRPr lang="en-US" sz="2400" dirty="0"/>
          </a:p>
          <a:p>
            <a:pPr marL="0" indent="0">
              <a:buNone/>
            </a:pPr>
            <a:endParaRPr lang="en-US" sz="24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29365412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3F2B31B-1CAD-4733-976D-D720C4695D9C}"/>
              </a:ext>
            </a:extLst>
          </p:cNvPr>
          <p:cNvSpPr>
            <a:spLocks noGrp="1"/>
          </p:cNvSpPr>
          <p:nvPr>
            <p:ph type="title"/>
          </p:nvPr>
        </p:nvSpPr>
        <p:spPr/>
        <p:txBody>
          <a:bodyPr/>
          <a:lstStyle/>
          <a:p>
            <a:r>
              <a:rPr lang="en-US" b="1" dirty="0" smtClean="0"/>
              <a:t/>
            </a:r>
            <a:br>
              <a:rPr lang="en-US" b="1" dirty="0" smtClean="0"/>
            </a:br>
            <a:r>
              <a:rPr lang="en-US" b="1" dirty="0" smtClean="0"/>
              <a:t>Fear</a:t>
            </a:r>
            <a:endParaRPr lang="en-US" b="1" dirty="0"/>
          </a:p>
        </p:txBody>
      </p:sp>
      <p:sp>
        <p:nvSpPr>
          <p:cNvPr id="3" name="Content Placeholder 2">
            <a:extLst>
              <a:ext uri="{FF2B5EF4-FFF2-40B4-BE49-F238E27FC236}">
                <a16:creationId xmlns:a16="http://schemas.microsoft.com/office/drawing/2014/main" xmlns="" id="{A7679867-6DC7-44CB-B655-80FF782316D9}"/>
              </a:ext>
            </a:extLst>
          </p:cNvPr>
          <p:cNvSpPr>
            <a:spLocks noGrp="1"/>
          </p:cNvSpPr>
          <p:nvPr>
            <p:ph idx="1"/>
          </p:nvPr>
        </p:nvSpPr>
        <p:spPr/>
        <p:txBody>
          <a:bodyPr>
            <a:noAutofit/>
          </a:bodyPr>
          <a:lstStyle/>
          <a:p>
            <a:pPr marL="0" indent="0" algn="ctr">
              <a:buNone/>
            </a:pPr>
            <a:r>
              <a:rPr lang="en-US" sz="2800" b="1" dirty="0">
                <a:solidFill>
                  <a:srgbClr val="6C79BA"/>
                </a:solidFill>
              </a:rPr>
              <a:t>Are Catholics afraid of the Bible</a:t>
            </a:r>
            <a:r>
              <a:rPr lang="en-US" sz="2800" b="1" dirty="0" smtClean="0">
                <a:solidFill>
                  <a:srgbClr val="6C79BA"/>
                </a:solidFill>
              </a:rPr>
              <a:t>?</a:t>
            </a:r>
          </a:p>
          <a:p>
            <a:pPr marL="0" indent="0" algn="ctr">
              <a:buNone/>
            </a:pPr>
            <a:endParaRPr lang="en-US" sz="2400" b="1" dirty="0"/>
          </a:p>
          <a:p>
            <a:pPr marL="0" indent="0">
              <a:buNone/>
            </a:pPr>
            <a:r>
              <a:rPr lang="en-US" sz="2400" dirty="0"/>
              <a:t>Two perspectives</a:t>
            </a:r>
            <a:r>
              <a:rPr lang="en-US" sz="2400" dirty="0" smtClean="0"/>
              <a:t>:</a:t>
            </a:r>
            <a:endParaRPr lang="en-US" sz="2400" dirty="0"/>
          </a:p>
          <a:p>
            <a:pPr>
              <a:buFont typeface="Wingdings" panose="05000000000000000000" pitchFamily="2" charset="2"/>
              <a:buChar char="v"/>
            </a:pPr>
            <a:r>
              <a:rPr lang="en-US" sz="2400" dirty="0"/>
              <a:t>Catholics have never gotten used to the Bible and are very uncomfortable talking about it</a:t>
            </a:r>
            <a:r>
              <a:rPr lang="en-US" sz="2400" dirty="0" smtClean="0"/>
              <a:t>.</a:t>
            </a:r>
            <a:endParaRPr lang="en-US" sz="2400" dirty="0"/>
          </a:p>
          <a:p>
            <a:pPr>
              <a:buFont typeface="Wingdings" panose="05000000000000000000" pitchFamily="2" charset="2"/>
              <a:buChar char="v"/>
            </a:pPr>
            <a:r>
              <a:rPr lang="en-US" sz="2400" dirty="0"/>
              <a:t>Catholics, in fact, have become very comfortable with Bible passages and, if they go to Mass regularly, are mostly familiar with important passages. </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42181906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9519D06-03F2-4430-80F2-23D3BB47BC4D}"/>
              </a:ext>
            </a:extLst>
          </p:cNvPr>
          <p:cNvSpPr>
            <a:spLocks noGrp="1"/>
          </p:cNvSpPr>
          <p:nvPr>
            <p:ph type="title"/>
          </p:nvPr>
        </p:nvSpPr>
        <p:spPr/>
        <p:txBody>
          <a:bodyPr/>
          <a:lstStyle/>
          <a:p>
            <a:r>
              <a:rPr lang="en-US" b="1" dirty="0" smtClean="0"/>
              <a:t/>
            </a:r>
            <a:br>
              <a:rPr lang="en-US" b="1" dirty="0" smtClean="0"/>
            </a:br>
            <a:r>
              <a:rPr lang="en-US" b="1" dirty="0" smtClean="0"/>
              <a:t>Misreading </a:t>
            </a:r>
            <a:r>
              <a:rPr lang="en-US" b="1" dirty="0"/>
              <a:t>the Bible</a:t>
            </a:r>
          </a:p>
        </p:txBody>
      </p:sp>
      <p:sp>
        <p:nvSpPr>
          <p:cNvPr id="3" name="Content Placeholder 2">
            <a:extLst>
              <a:ext uri="{FF2B5EF4-FFF2-40B4-BE49-F238E27FC236}">
                <a16:creationId xmlns:a16="http://schemas.microsoft.com/office/drawing/2014/main" xmlns="" id="{E65D07C3-B3CD-4EB9-8703-65EE2C9F7BF1}"/>
              </a:ext>
            </a:extLst>
          </p:cNvPr>
          <p:cNvSpPr>
            <a:spLocks noGrp="1"/>
          </p:cNvSpPr>
          <p:nvPr>
            <p:ph idx="1"/>
          </p:nvPr>
        </p:nvSpPr>
        <p:spPr>
          <a:xfrm>
            <a:off x="677334" y="2160589"/>
            <a:ext cx="8015253" cy="3880773"/>
          </a:xfrm>
        </p:spPr>
        <p:txBody>
          <a:bodyPr>
            <a:noAutofit/>
          </a:bodyPr>
          <a:lstStyle/>
          <a:p>
            <a:r>
              <a:rPr lang="en-US" sz="2400" dirty="0"/>
              <a:t>The Bible is not primarily a history book, although it has historical matter</a:t>
            </a:r>
            <a:r>
              <a:rPr lang="en-US" sz="2400" dirty="0" smtClean="0"/>
              <a:t>. </a:t>
            </a:r>
            <a:r>
              <a:rPr lang="en-US" sz="2400" dirty="0"/>
              <a:t>History doesn’t come in scientific form in the Bible.</a:t>
            </a:r>
          </a:p>
          <a:p>
            <a:r>
              <a:rPr lang="en-US" sz="2400" dirty="0"/>
              <a:t>The Bible is not a science book describing chemistry or physics. </a:t>
            </a:r>
          </a:p>
          <a:p>
            <a:r>
              <a:rPr lang="en-US" sz="2400" dirty="0"/>
              <a:t>The Bible is not a sociology or psychology book, although it has observations about human interactions and human motives. </a:t>
            </a:r>
          </a:p>
          <a:p>
            <a:r>
              <a:rPr lang="en-US" sz="2400" dirty="0">
                <a:solidFill>
                  <a:srgbClr val="6C79BA"/>
                </a:solidFill>
              </a:rPr>
              <a:t>The truth of the Bible is how it reveals God’s relationship with us, our relationship with God, and our relationship with each other because of God.</a:t>
            </a:r>
          </a:p>
          <a:p>
            <a:endParaRPr lang="en-US" sz="24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365" y="-111910"/>
            <a:ext cx="1034474" cy="1212832"/>
          </a:xfrm>
          <a:prstGeom prst="rect">
            <a:avLst/>
          </a:prstGeom>
        </p:spPr>
      </p:pic>
    </p:spTree>
    <p:extLst>
      <p:ext uri="{BB962C8B-B14F-4D97-AF65-F5344CB8AC3E}">
        <p14:creationId xmlns:p14="http://schemas.microsoft.com/office/powerpoint/2010/main" val="2678536091"/>
      </p:ext>
    </p:extLst>
  </p:cSld>
  <p:clrMapOvr>
    <a:masterClrMapping/>
  </p:clrMapOvr>
</p:sld>
</file>

<file path=ppt/theme/theme1.xml><?xml version="1.0" encoding="utf-8"?>
<a:theme xmlns:a="http://schemas.openxmlformats.org/drawingml/2006/main" name="Facet">
  <a:themeElements>
    <a:clrScheme name="Custom 28">
      <a:dk1>
        <a:sysClr val="windowText" lastClr="000000"/>
      </a:dk1>
      <a:lt1>
        <a:sysClr val="window" lastClr="FFFFFF"/>
      </a:lt1>
      <a:dk2>
        <a:srgbClr val="242852"/>
      </a:dk2>
      <a:lt2>
        <a:srgbClr val="ACCBF9"/>
      </a:lt2>
      <a:accent1>
        <a:srgbClr val="4A66AC"/>
      </a:accent1>
      <a:accent2>
        <a:srgbClr val="4861AD"/>
      </a:accent2>
      <a:accent3>
        <a:srgbClr val="4861AD"/>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202</TotalTime>
  <Words>1976</Words>
  <Application>Microsoft Office PowerPoint</Application>
  <PresentationFormat>Widescreen</PresentationFormat>
  <Paragraphs>124</Paragraphs>
  <Slides>16</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Trebuchet MS</vt:lpstr>
      <vt:lpstr>Wingdings</vt:lpstr>
      <vt:lpstr>Wingdings 3</vt:lpstr>
      <vt:lpstr>Facet</vt:lpstr>
      <vt:lpstr>Catholic Discipleship</vt:lpstr>
      <vt:lpstr> Opening Prayer</vt:lpstr>
      <vt:lpstr> Orientation</vt:lpstr>
      <vt:lpstr> Objectives</vt:lpstr>
      <vt:lpstr> Quick Poll</vt:lpstr>
      <vt:lpstr> Revelation </vt:lpstr>
      <vt:lpstr> Revelation (continued)</vt:lpstr>
      <vt:lpstr> Fear</vt:lpstr>
      <vt:lpstr> Misreading the Bible</vt:lpstr>
      <vt:lpstr> Tools for Revelation</vt:lpstr>
      <vt:lpstr> Two Steps</vt:lpstr>
      <vt:lpstr> Two Realizations</vt:lpstr>
      <vt:lpstr> Uses of Scripture</vt:lpstr>
      <vt:lpstr>Spiritual Exercise (p. 34) Scripture—John 1:1-3</vt:lpstr>
      <vt:lpstr> Conclusion</vt:lpstr>
      <vt:lpstr> Catholic Discipleship Prayer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Catholic Discipleship</dc:title>
  <dc:creator>Frank Desiano</dc:creator>
  <cp:lastModifiedBy>Emily Smith</cp:lastModifiedBy>
  <cp:revision>25</cp:revision>
  <dcterms:created xsi:type="dcterms:W3CDTF">2018-10-02T13:51:14Z</dcterms:created>
  <dcterms:modified xsi:type="dcterms:W3CDTF">2018-11-05T15:43:17Z</dcterms:modified>
</cp:coreProperties>
</file>