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83" r:id="rId3"/>
    <p:sldId id="258" r:id="rId4"/>
    <p:sldId id="282" r:id="rId5"/>
    <p:sldId id="273" r:id="rId6"/>
    <p:sldId id="274" r:id="rId7"/>
    <p:sldId id="275" r:id="rId8"/>
    <p:sldId id="276" r:id="rId9"/>
    <p:sldId id="277" r:id="rId10"/>
    <p:sldId id="278" r:id="rId11"/>
    <p:sldId id="279" r:id="rId12"/>
    <p:sldId id="280" r:id="rId13"/>
    <p:sldId id="281" r:id="rId14"/>
    <p:sldId id="271" r:id="rId15"/>
    <p:sldId id="28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934ED1-28FE-4E31-841C-6BC597581FC9}"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C29483-D80B-4EA1-8276-10383E3A170F}" type="slidenum">
              <a:rPr lang="en-US" smtClean="0"/>
              <a:t>‹#›</a:t>
            </a:fld>
            <a:endParaRPr lang="en-US"/>
          </a:p>
        </p:txBody>
      </p:sp>
    </p:spTree>
    <p:extLst>
      <p:ext uri="{BB962C8B-B14F-4D97-AF65-F5344CB8AC3E}">
        <p14:creationId xmlns:p14="http://schemas.microsoft.com/office/powerpoint/2010/main" val="3642093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present examples from pp. 23-24.  Ask if these examples resonate with the experience of the participants; ask if people have other examples of isolation.  Let this go on for 10 minutes.  Probe for examples in the broader culture and in the direct experience of the participants.</a:t>
            </a:r>
          </a:p>
        </p:txBody>
      </p:sp>
      <p:sp>
        <p:nvSpPr>
          <p:cNvPr id="4" name="Slide Number Placeholder 3"/>
          <p:cNvSpPr>
            <a:spLocks noGrp="1"/>
          </p:cNvSpPr>
          <p:nvPr>
            <p:ph type="sldNum" sz="quarter" idx="10"/>
          </p:nvPr>
        </p:nvSpPr>
        <p:spPr/>
        <p:txBody>
          <a:bodyPr/>
          <a:lstStyle/>
          <a:p>
            <a:fld id="{9DC29483-D80B-4EA1-8276-10383E3A170F}" type="slidenum">
              <a:rPr lang="en-US" smtClean="0"/>
              <a:t>6</a:t>
            </a:fld>
            <a:endParaRPr lang="en-US"/>
          </a:p>
        </p:txBody>
      </p:sp>
    </p:spTree>
    <p:extLst>
      <p:ext uri="{BB962C8B-B14F-4D97-AF65-F5344CB8AC3E}">
        <p14:creationId xmlns:p14="http://schemas.microsoft.com/office/powerpoint/2010/main" val="474106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reactions to this statement.  See if this seems surprising to people or if this seems pretty obvious and natural to people.  Ask people if, for example, what they read in the newspaper or see on TV that supports the idea that we are connected or that we are pretty isolated.  If both, in what ways?  Take 5 minutes on this.</a:t>
            </a:r>
          </a:p>
        </p:txBody>
      </p:sp>
      <p:sp>
        <p:nvSpPr>
          <p:cNvPr id="4" name="Slide Number Placeholder 3"/>
          <p:cNvSpPr>
            <a:spLocks noGrp="1"/>
          </p:cNvSpPr>
          <p:nvPr>
            <p:ph type="sldNum" sz="quarter" idx="10"/>
          </p:nvPr>
        </p:nvSpPr>
        <p:spPr/>
        <p:txBody>
          <a:bodyPr/>
          <a:lstStyle/>
          <a:p>
            <a:fld id="{9DC29483-D80B-4EA1-8276-10383E3A170F}" type="slidenum">
              <a:rPr lang="en-US" smtClean="0"/>
              <a:t>7</a:t>
            </a:fld>
            <a:endParaRPr lang="en-US"/>
          </a:p>
        </p:txBody>
      </p:sp>
    </p:spTree>
    <p:extLst>
      <p:ext uri="{BB962C8B-B14F-4D97-AF65-F5344CB8AC3E}">
        <p14:creationId xmlns:p14="http://schemas.microsoft.com/office/powerpoint/2010/main" val="2921708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Invite people to give examples of when they felt most connected to other people.  Were they times of threat and fear?  Times of joy?  Was the sense of connection something that people felt was sustained (i.e., it changed their lives)?</a:t>
            </a:r>
          </a:p>
        </p:txBody>
      </p:sp>
      <p:sp>
        <p:nvSpPr>
          <p:cNvPr id="4" name="Slide Number Placeholder 3"/>
          <p:cNvSpPr>
            <a:spLocks noGrp="1"/>
          </p:cNvSpPr>
          <p:nvPr>
            <p:ph type="sldNum" sz="quarter" idx="10"/>
          </p:nvPr>
        </p:nvSpPr>
        <p:spPr/>
        <p:txBody>
          <a:bodyPr/>
          <a:lstStyle/>
          <a:p>
            <a:fld id="{9DC29483-D80B-4EA1-8276-10383E3A170F}" type="slidenum">
              <a:rPr lang="en-US" smtClean="0"/>
              <a:t>8</a:t>
            </a:fld>
            <a:endParaRPr lang="en-US"/>
          </a:p>
        </p:txBody>
      </p:sp>
    </p:spTree>
    <p:extLst>
      <p:ext uri="{BB962C8B-B14F-4D97-AF65-F5344CB8AC3E}">
        <p14:creationId xmlns:p14="http://schemas.microsoft.com/office/powerpoint/2010/main" val="2585305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explore these ideas.  How do they see God acting in history, in Jesus, in the Church?  Do they think the ideals of human unity are too romantic and virtually impossible?  What is the value they feel in belonging to a worldwide Church?  Spend 10 minutes discussing these things. </a:t>
            </a:r>
          </a:p>
        </p:txBody>
      </p:sp>
      <p:sp>
        <p:nvSpPr>
          <p:cNvPr id="4" name="Slide Number Placeholder 3"/>
          <p:cNvSpPr>
            <a:spLocks noGrp="1"/>
          </p:cNvSpPr>
          <p:nvPr>
            <p:ph type="sldNum" sz="quarter" idx="10"/>
          </p:nvPr>
        </p:nvSpPr>
        <p:spPr/>
        <p:txBody>
          <a:bodyPr/>
          <a:lstStyle/>
          <a:p>
            <a:fld id="{9DC29483-D80B-4EA1-8276-10383E3A170F}" type="slidenum">
              <a:rPr lang="en-US" smtClean="0"/>
              <a:t>9</a:t>
            </a:fld>
            <a:endParaRPr lang="en-US"/>
          </a:p>
        </p:txBody>
      </p:sp>
    </p:spTree>
    <p:extLst>
      <p:ext uri="{BB962C8B-B14F-4D97-AF65-F5344CB8AC3E}">
        <p14:creationId xmlns:p14="http://schemas.microsoft.com/office/powerpoint/2010/main" val="2133938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sentence about Moses.  Let people think about it for half a minute or more.  Then invite them to give a brief example when they might have felt God’s presence as directly as Moses did.  See if you can help them identify what the situations were when they felt this.  Let this part of the conversation continue.</a:t>
            </a:r>
          </a:p>
        </p:txBody>
      </p:sp>
      <p:sp>
        <p:nvSpPr>
          <p:cNvPr id="4" name="Slide Number Placeholder 3"/>
          <p:cNvSpPr>
            <a:spLocks noGrp="1"/>
          </p:cNvSpPr>
          <p:nvPr>
            <p:ph type="sldNum" sz="quarter" idx="10"/>
          </p:nvPr>
        </p:nvSpPr>
        <p:spPr/>
        <p:txBody>
          <a:bodyPr/>
          <a:lstStyle/>
          <a:p>
            <a:fld id="{9DC29483-D80B-4EA1-8276-10383E3A170F}" type="slidenum">
              <a:rPr lang="en-US" smtClean="0"/>
              <a:t>10</a:t>
            </a:fld>
            <a:endParaRPr lang="en-US"/>
          </a:p>
        </p:txBody>
      </p:sp>
    </p:spTree>
    <p:extLst>
      <p:ext uri="{BB962C8B-B14F-4D97-AF65-F5344CB8AC3E}">
        <p14:creationId xmlns:p14="http://schemas.microsoft.com/office/powerpoint/2010/main" val="1583266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few minutes, let participants think about the Trinity. Ask them whether this shifts the way they look at existence, including material reality and relational reality.  This could take 10 minutes. </a:t>
            </a:r>
          </a:p>
        </p:txBody>
      </p:sp>
      <p:sp>
        <p:nvSpPr>
          <p:cNvPr id="4" name="Slide Number Placeholder 3"/>
          <p:cNvSpPr>
            <a:spLocks noGrp="1"/>
          </p:cNvSpPr>
          <p:nvPr>
            <p:ph type="sldNum" sz="quarter" idx="10"/>
          </p:nvPr>
        </p:nvSpPr>
        <p:spPr/>
        <p:txBody>
          <a:bodyPr/>
          <a:lstStyle/>
          <a:p>
            <a:fld id="{9DC29483-D80B-4EA1-8276-10383E3A170F}" type="slidenum">
              <a:rPr lang="en-US" smtClean="0"/>
              <a:t>11</a:t>
            </a:fld>
            <a:endParaRPr lang="en-US"/>
          </a:p>
        </p:txBody>
      </p:sp>
    </p:spTree>
    <p:extLst>
      <p:ext uri="{BB962C8B-B14F-4D97-AF65-F5344CB8AC3E}">
        <p14:creationId xmlns:p14="http://schemas.microsoft.com/office/powerpoint/2010/main" val="394770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people write those closest to them in the inner circle and then others in their lives in the outer circle.  Ask them to note who they are remembering, particularly non-family members who are close like family.  Make sure they notice God enveloping all relationships.  </a:t>
            </a:r>
          </a:p>
        </p:txBody>
      </p:sp>
      <p:sp>
        <p:nvSpPr>
          <p:cNvPr id="4" name="Slide Number Placeholder 3"/>
          <p:cNvSpPr>
            <a:spLocks noGrp="1"/>
          </p:cNvSpPr>
          <p:nvPr>
            <p:ph type="sldNum" sz="quarter" idx="10"/>
          </p:nvPr>
        </p:nvSpPr>
        <p:spPr/>
        <p:txBody>
          <a:bodyPr/>
          <a:lstStyle/>
          <a:p>
            <a:fld id="{9DC29483-D80B-4EA1-8276-10383E3A170F}" type="slidenum">
              <a:rPr lang="en-US" smtClean="0"/>
              <a:t>12</a:t>
            </a:fld>
            <a:endParaRPr lang="en-US"/>
          </a:p>
        </p:txBody>
      </p:sp>
    </p:spTree>
    <p:extLst>
      <p:ext uri="{BB962C8B-B14F-4D97-AF65-F5344CB8AC3E}">
        <p14:creationId xmlns:p14="http://schemas.microsoft.com/office/powerpoint/2010/main" val="115340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Scripture; ask them to pick a phrase and reflect on it for a while, maintaining contemplation for 5 minutes.  Then invite people to offer prayers of the faithful. </a:t>
            </a:r>
          </a:p>
        </p:txBody>
      </p:sp>
      <p:sp>
        <p:nvSpPr>
          <p:cNvPr id="4" name="Slide Number Placeholder 3"/>
          <p:cNvSpPr>
            <a:spLocks noGrp="1"/>
          </p:cNvSpPr>
          <p:nvPr>
            <p:ph type="sldNum" sz="quarter" idx="10"/>
          </p:nvPr>
        </p:nvSpPr>
        <p:spPr/>
        <p:txBody>
          <a:bodyPr/>
          <a:lstStyle/>
          <a:p>
            <a:fld id="{9DC29483-D80B-4EA1-8276-10383E3A170F}" type="slidenum">
              <a:rPr lang="en-US" smtClean="0"/>
              <a:t>13</a:t>
            </a:fld>
            <a:endParaRPr lang="en-US"/>
          </a:p>
        </p:txBody>
      </p:sp>
    </p:spTree>
    <p:extLst>
      <p:ext uri="{BB962C8B-B14F-4D97-AF65-F5344CB8AC3E}">
        <p14:creationId xmlns:p14="http://schemas.microsoft.com/office/powerpoint/2010/main" val="308349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5 during the week.  Give out </a:t>
            </a:r>
            <a:r>
              <a:rPr lang="en-US"/>
              <a:t>any Bibles </a:t>
            </a:r>
            <a:r>
              <a:rPr lang="en-US" dirty="0"/>
              <a:t>participants might have ordered through you last week, and be prepared to answer questions about how participants might get a Bible.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14</a:t>
            </a:fld>
            <a:endParaRPr lang="en-US"/>
          </a:p>
        </p:txBody>
      </p:sp>
    </p:spTree>
    <p:extLst>
      <p:ext uri="{BB962C8B-B14F-4D97-AF65-F5344CB8AC3E}">
        <p14:creationId xmlns:p14="http://schemas.microsoft.com/office/powerpoint/2010/main" val="2198935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1366844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3298494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92288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3399892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527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1041285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3596804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20969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408132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2CBF08-75F1-4CC8-82BC-82177B7AE173}"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1304971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2CBF08-75F1-4CC8-82BC-82177B7AE173}"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2159619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2CBF08-75F1-4CC8-82BC-82177B7AE173}"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1082873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92CBF08-75F1-4CC8-82BC-82177B7AE173}"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1900283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CBF08-75F1-4CC8-82BC-82177B7AE173}"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67216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2CBF08-75F1-4CC8-82BC-82177B7AE173}"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7C70C-FC02-4D95-AF3A-54ADD2E28336}" type="slidenum">
              <a:rPr lang="en-US" smtClean="0"/>
              <a:t>‹#›</a:t>
            </a:fld>
            <a:endParaRPr lang="en-US"/>
          </a:p>
        </p:txBody>
      </p:sp>
    </p:spTree>
    <p:extLst>
      <p:ext uri="{BB962C8B-B14F-4D97-AF65-F5344CB8AC3E}">
        <p14:creationId xmlns:p14="http://schemas.microsoft.com/office/powerpoint/2010/main" val="196862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7C70C-FC02-4D95-AF3A-54ADD2E28336}" type="slidenum">
              <a:rPr lang="en-US" smtClean="0"/>
              <a:t>‹#›</a:t>
            </a:fld>
            <a:endParaRPr lang="en-US"/>
          </a:p>
        </p:txBody>
      </p:sp>
      <p:sp>
        <p:nvSpPr>
          <p:cNvPr id="5" name="Date Placeholder 4"/>
          <p:cNvSpPr>
            <a:spLocks noGrp="1"/>
          </p:cNvSpPr>
          <p:nvPr>
            <p:ph type="dt" sz="half" idx="10"/>
          </p:nvPr>
        </p:nvSpPr>
        <p:spPr/>
        <p:txBody>
          <a:bodyPr/>
          <a:lstStyle/>
          <a:p>
            <a:fld id="{192CBF08-75F1-4CC8-82BC-82177B7AE173}" type="datetimeFigureOut">
              <a:rPr lang="en-US" smtClean="0"/>
              <a:t>11/5/2018</a:t>
            </a:fld>
            <a:endParaRPr lang="en-US"/>
          </a:p>
        </p:txBody>
      </p:sp>
    </p:spTree>
    <p:extLst>
      <p:ext uri="{BB962C8B-B14F-4D97-AF65-F5344CB8AC3E}">
        <p14:creationId xmlns:p14="http://schemas.microsoft.com/office/powerpoint/2010/main" val="279681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2CBF08-75F1-4CC8-82BC-82177B7AE173}"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77C70C-FC02-4D95-AF3A-54ADD2E28336}" type="slidenum">
              <a:rPr lang="en-US" smtClean="0"/>
              <a:t>‹#›</a:t>
            </a:fld>
            <a:endParaRPr lang="en-US"/>
          </a:p>
        </p:txBody>
      </p:sp>
    </p:spTree>
    <p:extLst>
      <p:ext uri="{BB962C8B-B14F-4D97-AF65-F5344CB8AC3E}">
        <p14:creationId xmlns:p14="http://schemas.microsoft.com/office/powerpoint/2010/main" val="165141104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5EB120-3524-461C-9F57-D4047287D07D}"/>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CD10E3DA-D909-4B54-B79F-0DABC2828448}"/>
              </a:ext>
            </a:extLst>
          </p:cNvPr>
          <p:cNvSpPr>
            <a:spLocks noGrp="1"/>
          </p:cNvSpPr>
          <p:nvPr>
            <p:ph type="subTitle" idx="1"/>
          </p:nvPr>
        </p:nvSpPr>
        <p:spPr/>
        <p:txBody>
          <a:bodyPr>
            <a:normAutofit/>
          </a:bodyPr>
          <a:lstStyle/>
          <a:p>
            <a:r>
              <a:rPr lang="en-US" sz="2400" b="1" dirty="0"/>
              <a:t>Unit 4: Relationship</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1830653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D2C5CB-4905-43C9-87CC-60F75B3D632A}"/>
              </a:ext>
            </a:extLst>
          </p:cNvPr>
          <p:cNvSpPr>
            <a:spLocks noGrp="1"/>
          </p:cNvSpPr>
          <p:nvPr>
            <p:ph type="title"/>
          </p:nvPr>
        </p:nvSpPr>
        <p:spPr/>
        <p:txBody>
          <a:bodyPr/>
          <a:lstStyle/>
          <a:p>
            <a:r>
              <a:rPr lang="en-US" b="1" dirty="0" smtClean="0"/>
              <a:t/>
            </a:r>
            <a:br>
              <a:rPr lang="en-US" b="1" dirty="0" smtClean="0"/>
            </a:br>
            <a:r>
              <a:rPr lang="en-US" b="1" dirty="0" smtClean="0"/>
              <a:t>Moses</a:t>
            </a:r>
            <a:endParaRPr lang="en-US" b="1" dirty="0"/>
          </a:p>
        </p:txBody>
      </p:sp>
      <p:sp>
        <p:nvSpPr>
          <p:cNvPr id="3" name="Content Placeholder 2">
            <a:extLst>
              <a:ext uri="{FF2B5EF4-FFF2-40B4-BE49-F238E27FC236}">
                <a16:creationId xmlns:a16="http://schemas.microsoft.com/office/drawing/2014/main" xmlns="" id="{6F43B458-D8CF-4632-9E15-25595A6D20FF}"/>
              </a:ext>
            </a:extLst>
          </p:cNvPr>
          <p:cNvSpPr>
            <a:spLocks noGrp="1"/>
          </p:cNvSpPr>
          <p:nvPr>
            <p:ph idx="1"/>
          </p:nvPr>
        </p:nvSpPr>
        <p:spPr/>
        <p:txBody>
          <a:bodyPr>
            <a:normAutofit/>
          </a:bodyPr>
          <a:lstStyle/>
          <a:p>
            <a:pPr marL="0" indent="0" algn="ctr">
              <a:buNone/>
            </a:pPr>
            <a:r>
              <a:rPr lang="en-US" sz="2400" dirty="0"/>
              <a:t>The Lord used to speak to Moses face to </a:t>
            </a:r>
            <a:r>
              <a:rPr lang="en-US" sz="2400" dirty="0" smtClean="0"/>
              <a:t>face, as </a:t>
            </a:r>
            <a:r>
              <a:rPr lang="en-US" sz="2400" dirty="0"/>
              <a:t>a person speaks to a friend (Exodus 33:10).</a:t>
            </a:r>
          </a:p>
          <a:p>
            <a:pPr marL="0" indent="0" algn="ctr">
              <a:buNone/>
            </a:pPr>
            <a:endParaRPr lang="en-US" sz="2400" b="1" i="1" dirty="0"/>
          </a:p>
          <a:p>
            <a:pPr marL="0" indent="0" algn="ctr">
              <a:buNone/>
            </a:pPr>
            <a:r>
              <a:rPr lang="en-US" sz="2400" b="1" dirty="0">
                <a:solidFill>
                  <a:srgbClr val="6C79BA"/>
                </a:solidFill>
              </a:rPr>
              <a:t>Do you ever feel that you have an </a:t>
            </a:r>
            <a:r>
              <a:rPr lang="en-US" sz="2400" b="1" dirty="0" smtClean="0">
                <a:solidFill>
                  <a:srgbClr val="6C79BA"/>
                </a:solidFill>
              </a:rPr>
              <a:t>intimacy with </a:t>
            </a:r>
            <a:r>
              <a:rPr lang="en-US" sz="2400" b="1" dirty="0">
                <a:solidFill>
                  <a:srgbClr val="6C79BA"/>
                </a:solidFill>
              </a:rPr>
              <a:t>God similar to the one that Moses had?</a:t>
            </a:r>
          </a:p>
          <a:p>
            <a:pPr marL="0" indent="0" algn="ctr">
              <a:buNone/>
            </a:pPr>
            <a:endParaRPr lang="en-US" sz="2400" b="1" dirty="0" smtClean="0">
              <a:solidFill>
                <a:srgbClr val="6C79BA"/>
              </a:solidFill>
            </a:endParaRPr>
          </a:p>
          <a:p>
            <a:pPr marL="0" indent="0" algn="ctr">
              <a:buNone/>
            </a:pPr>
            <a:r>
              <a:rPr lang="en-US" sz="2800" b="1" dirty="0" smtClean="0">
                <a:solidFill>
                  <a:srgbClr val="6C79BA"/>
                </a:solidFill>
              </a:rPr>
              <a:t>What </a:t>
            </a:r>
            <a:r>
              <a:rPr lang="en-US" sz="2800" b="1" dirty="0">
                <a:solidFill>
                  <a:srgbClr val="6C79BA"/>
                </a:solidFill>
              </a:rPr>
              <a:t>are the moments when you have felt this?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056945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3BE154-70BF-4045-A0E2-452AC8261F12}"/>
              </a:ext>
            </a:extLst>
          </p:cNvPr>
          <p:cNvSpPr>
            <a:spLocks noGrp="1"/>
          </p:cNvSpPr>
          <p:nvPr>
            <p:ph type="title"/>
          </p:nvPr>
        </p:nvSpPr>
        <p:spPr/>
        <p:txBody>
          <a:bodyPr/>
          <a:lstStyle/>
          <a:p>
            <a:r>
              <a:rPr lang="en-US" b="1" dirty="0" smtClean="0"/>
              <a:t/>
            </a:r>
            <a:br>
              <a:rPr lang="en-US" b="1" dirty="0" smtClean="0"/>
            </a:br>
            <a:r>
              <a:rPr lang="en-US" b="1" dirty="0" smtClean="0"/>
              <a:t>God </a:t>
            </a:r>
            <a:r>
              <a:rPr lang="en-US" b="1" dirty="0"/>
              <a:t>as Trinity</a:t>
            </a:r>
          </a:p>
        </p:txBody>
      </p:sp>
      <p:sp>
        <p:nvSpPr>
          <p:cNvPr id="3" name="Content Placeholder 2">
            <a:extLst>
              <a:ext uri="{FF2B5EF4-FFF2-40B4-BE49-F238E27FC236}">
                <a16:creationId xmlns:a16="http://schemas.microsoft.com/office/drawing/2014/main" xmlns="" id="{291E6816-7425-4179-B3EA-6C6D5CDF3C0F}"/>
              </a:ext>
            </a:extLst>
          </p:cNvPr>
          <p:cNvSpPr>
            <a:spLocks noGrp="1"/>
          </p:cNvSpPr>
          <p:nvPr>
            <p:ph idx="1"/>
          </p:nvPr>
        </p:nvSpPr>
        <p:spPr>
          <a:xfrm>
            <a:off x="677334" y="2160589"/>
            <a:ext cx="8802332" cy="3880773"/>
          </a:xfrm>
        </p:spPr>
        <p:txBody>
          <a:bodyPr>
            <a:noAutofit/>
          </a:bodyPr>
          <a:lstStyle/>
          <a:p>
            <a:r>
              <a:rPr lang="en-US" sz="2400" dirty="0"/>
              <a:t>To say that God is Trinity is to say that the very being of God is relationship.</a:t>
            </a:r>
          </a:p>
          <a:p>
            <a:pPr lvl="1"/>
            <a:r>
              <a:rPr lang="en-US" sz="2200" dirty="0"/>
              <a:t>God the Father lives for God the Son.</a:t>
            </a:r>
          </a:p>
          <a:p>
            <a:pPr lvl="1"/>
            <a:r>
              <a:rPr lang="en-US" sz="2200" dirty="0"/>
              <a:t>God the Father and the Son express their life through the Holy Spirit who is the bond of love between Father and Son.</a:t>
            </a:r>
          </a:p>
          <a:p>
            <a:pPr lvl="1"/>
            <a:r>
              <a:rPr lang="en-US" sz="2200" dirty="0"/>
              <a:t>This relationship is infinite and dynamic, the ground from which everything comes, the model behind all creation.</a:t>
            </a:r>
          </a:p>
          <a:p>
            <a:r>
              <a:rPr lang="en-US" sz="2400" dirty="0"/>
              <a:t>God as Trinity=God as Relation=God as the foundation of all relationship in existence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26843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4B9819-6931-46B2-B002-A3E8FF6D5DD6}"/>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28) </a:t>
            </a:r>
          </a:p>
        </p:txBody>
      </p:sp>
      <p:sp>
        <p:nvSpPr>
          <p:cNvPr id="4" name="Oval 3">
            <a:extLst>
              <a:ext uri="{FF2B5EF4-FFF2-40B4-BE49-F238E27FC236}">
                <a16:creationId xmlns:a16="http://schemas.microsoft.com/office/drawing/2014/main" xmlns="" id="{10FD98E4-90D6-46E2-8A1B-583403720349}"/>
              </a:ext>
            </a:extLst>
          </p:cNvPr>
          <p:cNvSpPr/>
          <p:nvPr/>
        </p:nvSpPr>
        <p:spPr>
          <a:xfrm>
            <a:off x="3806653" y="3213864"/>
            <a:ext cx="1707502" cy="181947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xmlns="" id="{18AD1E71-11AE-4B04-AE18-A2847EA960C0}"/>
              </a:ext>
            </a:extLst>
          </p:cNvPr>
          <p:cNvSpPr/>
          <p:nvPr/>
        </p:nvSpPr>
        <p:spPr>
          <a:xfrm>
            <a:off x="3013551" y="2672689"/>
            <a:ext cx="3331028" cy="2957804"/>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Oval 5">
            <a:extLst>
              <a:ext uri="{FF2B5EF4-FFF2-40B4-BE49-F238E27FC236}">
                <a16:creationId xmlns:a16="http://schemas.microsoft.com/office/drawing/2014/main" xmlns="" id="{313BF3C4-F103-4C04-8386-9F2BC1C6F3A4}"/>
              </a:ext>
            </a:extLst>
          </p:cNvPr>
          <p:cNvSpPr/>
          <p:nvPr/>
        </p:nvSpPr>
        <p:spPr>
          <a:xfrm>
            <a:off x="2719636" y="2546725"/>
            <a:ext cx="3881535" cy="3172408"/>
          </a:xfrm>
          <a:prstGeom prst="ellipse">
            <a:avLst/>
          </a:prstGeom>
          <a:noFill/>
          <a:scene3d>
            <a:camera prst="orthographicFront"/>
            <a:lightRig rig="threePt" dir="t"/>
          </a:scene3d>
          <a:sp3d extrusionH="76200" contourW="25400" prstMaterial="matte">
            <a:bevelT w="63500"/>
            <a:bevelB prst="relaxedInset"/>
            <a:extrusionClr>
              <a:schemeClr val="bg2">
                <a:lumMod val="90000"/>
              </a:schemeClr>
            </a:extrusionClr>
            <a:contourClr>
              <a:schemeClr val="bg2">
                <a:lumMod val="75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xmlns="" id="{3A1669E0-F371-434C-B7F0-AC1FB04C149F}"/>
              </a:ext>
            </a:extLst>
          </p:cNvPr>
          <p:cNvSpPr txBox="1"/>
          <p:nvPr/>
        </p:nvSpPr>
        <p:spPr>
          <a:xfrm>
            <a:off x="4128557" y="3809763"/>
            <a:ext cx="1063690" cy="646331"/>
          </a:xfrm>
          <a:prstGeom prst="rect">
            <a:avLst/>
          </a:prstGeom>
          <a:noFill/>
        </p:spPr>
        <p:txBody>
          <a:bodyPr wrap="square" rtlCol="0">
            <a:spAutoFit/>
          </a:bodyPr>
          <a:lstStyle/>
          <a:p>
            <a:pPr algn="ctr"/>
            <a:r>
              <a:rPr lang="en-US" dirty="0"/>
              <a:t>Closest</a:t>
            </a:r>
          </a:p>
          <a:p>
            <a:pPr algn="ctr"/>
            <a:r>
              <a:rPr lang="en-US" dirty="0"/>
              <a:t>People</a:t>
            </a:r>
          </a:p>
        </p:txBody>
      </p:sp>
      <p:sp>
        <p:nvSpPr>
          <p:cNvPr id="9" name="TextBox 8">
            <a:extLst>
              <a:ext uri="{FF2B5EF4-FFF2-40B4-BE49-F238E27FC236}">
                <a16:creationId xmlns:a16="http://schemas.microsoft.com/office/drawing/2014/main" xmlns="" id="{9DED01C3-CB21-488F-AC12-EE60A6D92C66}"/>
              </a:ext>
            </a:extLst>
          </p:cNvPr>
          <p:cNvSpPr txBox="1"/>
          <p:nvPr/>
        </p:nvSpPr>
        <p:spPr>
          <a:xfrm>
            <a:off x="4091235" y="2844532"/>
            <a:ext cx="1138335" cy="369332"/>
          </a:xfrm>
          <a:prstGeom prst="rect">
            <a:avLst/>
          </a:prstGeom>
          <a:noFill/>
        </p:spPr>
        <p:txBody>
          <a:bodyPr wrap="square" rtlCol="0">
            <a:spAutoFit/>
          </a:bodyPr>
          <a:lstStyle/>
          <a:p>
            <a:pPr algn="ctr"/>
            <a:r>
              <a:rPr lang="en-US" dirty="0"/>
              <a:t>Others</a:t>
            </a:r>
          </a:p>
        </p:txBody>
      </p:sp>
      <p:sp>
        <p:nvSpPr>
          <p:cNvPr id="10" name="TextBox 9">
            <a:extLst>
              <a:ext uri="{FF2B5EF4-FFF2-40B4-BE49-F238E27FC236}">
                <a16:creationId xmlns:a16="http://schemas.microsoft.com/office/drawing/2014/main" xmlns="" id="{47937F0E-E7CD-4224-A7BE-1698DA8D2C9F}"/>
              </a:ext>
            </a:extLst>
          </p:cNvPr>
          <p:cNvSpPr txBox="1"/>
          <p:nvPr/>
        </p:nvSpPr>
        <p:spPr>
          <a:xfrm>
            <a:off x="1124161" y="3989719"/>
            <a:ext cx="1404258" cy="369332"/>
          </a:xfrm>
          <a:prstGeom prst="rect">
            <a:avLst/>
          </a:prstGeom>
          <a:noFill/>
        </p:spPr>
        <p:txBody>
          <a:bodyPr wrap="square" rtlCol="0">
            <a:spAutoFit/>
          </a:bodyPr>
          <a:lstStyle/>
          <a:p>
            <a:pPr algn="ctr"/>
            <a:r>
              <a:rPr lang="en-US" dirty="0"/>
              <a:t>GOD</a:t>
            </a:r>
          </a:p>
        </p:txBody>
      </p:sp>
      <p:cxnSp>
        <p:nvCxnSpPr>
          <p:cNvPr id="12" name="Straight Arrow Connector 11">
            <a:extLst>
              <a:ext uri="{FF2B5EF4-FFF2-40B4-BE49-F238E27FC236}">
                <a16:creationId xmlns:a16="http://schemas.microsoft.com/office/drawing/2014/main" xmlns="" id="{74E8B9A1-AC03-46F9-B47D-9855C6E0BEC5}"/>
              </a:ext>
            </a:extLst>
          </p:cNvPr>
          <p:cNvCxnSpPr/>
          <p:nvPr/>
        </p:nvCxnSpPr>
        <p:spPr>
          <a:xfrm flipV="1">
            <a:off x="2157586" y="3362312"/>
            <a:ext cx="592494" cy="5353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xmlns="" id="{CA42EF6E-327A-49F0-9F4D-26BDC6251DD2}"/>
              </a:ext>
            </a:extLst>
          </p:cNvPr>
          <p:cNvCxnSpPr/>
          <p:nvPr/>
        </p:nvCxnSpPr>
        <p:spPr>
          <a:xfrm>
            <a:off x="2138806" y="4539136"/>
            <a:ext cx="727788" cy="5690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706220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16BF22-9E88-41A3-9BEF-5B9661517119}"/>
              </a:ext>
            </a:extLst>
          </p:cNvPr>
          <p:cNvSpPr>
            <a:spLocks noGrp="1"/>
          </p:cNvSpPr>
          <p:nvPr>
            <p:ph type="title"/>
          </p:nvPr>
        </p:nvSpPr>
        <p:spPr/>
        <p:txBody>
          <a:bodyPr>
            <a:normAutofit/>
          </a:bodyPr>
          <a:lstStyle/>
          <a:p>
            <a:r>
              <a:rPr lang="en-US" b="1" dirty="0" smtClean="0"/>
              <a:t/>
            </a:r>
            <a:br>
              <a:rPr lang="en-US" b="1" dirty="0" smtClean="0"/>
            </a:br>
            <a:r>
              <a:rPr lang="en-US" b="1" dirty="0" smtClean="0"/>
              <a:t>Scripture—1 </a:t>
            </a:r>
            <a:r>
              <a:rPr lang="en-US" b="1" dirty="0"/>
              <a:t>Corinthians </a:t>
            </a:r>
            <a:r>
              <a:rPr lang="en-US" b="1" dirty="0" smtClean="0"/>
              <a:t>12:12-18</a:t>
            </a:r>
            <a:endParaRPr lang="en-US" b="1" dirty="0"/>
          </a:p>
        </p:txBody>
      </p:sp>
      <p:sp>
        <p:nvSpPr>
          <p:cNvPr id="3" name="Content Placeholder 2">
            <a:extLst>
              <a:ext uri="{FF2B5EF4-FFF2-40B4-BE49-F238E27FC236}">
                <a16:creationId xmlns:a16="http://schemas.microsoft.com/office/drawing/2014/main" xmlns="" id="{DE54D32D-7975-45FA-ADAF-AE8CAC5816CB}"/>
              </a:ext>
            </a:extLst>
          </p:cNvPr>
          <p:cNvSpPr>
            <a:spLocks noGrp="1"/>
          </p:cNvSpPr>
          <p:nvPr>
            <p:ph idx="1"/>
          </p:nvPr>
        </p:nvSpPr>
        <p:spPr>
          <a:xfrm>
            <a:off x="677334" y="2160589"/>
            <a:ext cx="8003679" cy="3880773"/>
          </a:xfrm>
        </p:spPr>
        <p:txBody>
          <a:bodyPr>
            <a:noAutofit/>
          </a:bodyPr>
          <a:lstStyle/>
          <a:p>
            <a:pPr marL="0" indent="0">
              <a:buNone/>
            </a:pPr>
            <a:r>
              <a:rPr lang="en-US" sz="2200" dirty="0"/>
              <a:t>As a body is one though it has many parts, and all the parts of the body, though many, are one body, so also Christ.</a:t>
            </a:r>
            <a:r>
              <a:rPr lang="en-US" sz="2200" b="1" baseline="30000" dirty="0"/>
              <a:t> </a:t>
            </a:r>
            <a:r>
              <a:rPr lang="en-US" sz="2200" dirty="0" smtClean="0"/>
              <a:t>For </a:t>
            </a:r>
            <a:r>
              <a:rPr lang="en-US" sz="2200" dirty="0"/>
              <a:t>in one Spirit we were all baptized into one body, whether Jews or Greeks, slaves or free persons, and we were all given to drink of one Spirit</a:t>
            </a:r>
            <a:r>
              <a:rPr lang="en-US" sz="2200" dirty="0" smtClean="0"/>
              <a:t>. </a:t>
            </a:r>
            <a:r>
              <a:rPr lang="en-US" sz="2200" dirty="0"/>
              <a:t>Now the body is not a single part, but many</a:t>
            </a:r>
            <a:r>
              <a:rPr lang="en-US" sz="2200" dirty="0" smtClean="0"/>
              <a:t>. </a:t>
            </a:r>
            <a:r>
              <a:rPr lang="en-US" sz="2200" dirty="0"/>
              <a:t>If a foot should say, “Because I am not a hand I do not belong to the body,” it does not for this reason belong any less to the body. </a:t>
            </a:r>
            <a:r>
              <a:rPr lang="en-US" sz="2200" dirty="0" smtClean="0"/>
              <a:t>Or </a:t>
            </a:r>
            <a:r>
              <a:rPr lang="en-US" sz="2200" dirty="0"/>
              <a:t>if an ear should say, “Because I am not an eye I do not belong to the body,” it does not for this reason belong any less to the body. </a:t>
            </a:r>
            <a:r>
              <a:rPr lang="en-US" sz="2200" dirty="0" smtClean="0"/>
              <a:t>If </a:t>
            </a:r>
            <a:r>
              <a:rPr lang="en-US" sz="2200" dirty="0"/>
              <a:t>the whole body were an eye, where would the hearing be? If the whole body were hearing, where would the sense of smell be</a:t>
            </a:r>
            <a:r>
              <a:rPr lang="en-US" sz="2200" dirty="0" smtClean="0"/>
              <a:t>? </a:t>
            </a:r>
            <a:r>
              <a:rPr lang="en-US" sz="2200" dirty="0"/>
              <a:t>But as it is, God placed the parts, each one of them, in the body as he intended. </a:t>
            </a:r>
          </a:p>
          <a:p>
            <a:pPr marL="0" indent="0">
              <a:buNone/>
            </a:pPr>
            <a:endParaRPr lang="en-US" sz="22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564813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a:xfrm>
            <a:off x="677334" y="2160589"/>
            <a:ext cx="7783760" cy="3880773"/>
          </a:xfrm>
        </p:spPr>
        <p:txBody>
          <a:bodyPr>
            <a:noAutofit/>
          </a:bodyPr>
          <a:lstStyle/>
          <a:p>
            <a:r>
              <a:rPr lang="en-US" sz="2400" dirty="0"/>
              <a:t>Thank you for coming and participating.</a:t>
            </a:r>
          </a:p>
          <a:p>
            <a:r>
              <a:rPr lang="en-US" sz="2400" dirty="0"/>
              <a:t>Please think of bringing a friend along next week.</a:t>
            </a:r>
          </a:p>
          <a:p>
            <a:r>
              <a:rPr lang="en-US" sz="2400" dirty="0"/>
              <a:t>Remember to bring your Bible the next three weeks. </a:t>
            </a:r>
            <a:r>
              <a:rPr lang="en-US" sz="2400" dirty="0" smtClean="0"/>
              <a:t>If </a:t>
            </a:r>
            <a:r>
              <a:rPr lang="en-US" sz="2400" dirty="0"/>
              <a:t>you need help getting a Bible, see me after our session. </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854934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52075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a:t>
            </a:r>
          </a:p>
          <a:p>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412285-3F68-4D2A-8F37-8557B8C539F3}"/>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928E0EC3-CB69-4211-B748-059968799EB8}"/>
              </a:ext>
            </a:extLst>
          </p:cNvPr>
          <p:cNvSpPr>
            <a:spLocks noGrp="1"/>
          </p:cNvSpPr>
          <p:nvPr>
            <p:ph idx="1"/>
          </p:nvPr>
        </p:nvSpPr>
        <p:spPr/>
        <p:txBody>
          <a:bodyPr>
            <a:normAutofit/>
          </a:bodyPr>
          <a:lstStyle/>
          <a:p>
            <a:r>
              <a:rPr lang="en-US" sz="2400" dirty="0"/>
              <a:t>To think about the importance of relationship</a:t>
            </a:r>
          </a:p>
          <a:p>
            <a:r>
              <a:rPr lang="en-US" sz="2400" dirty="0"/>
              <a:t>To examine the various assumptions about relationship in modern culture</a:t>
            </a:r>
          </a:p>
          <a:p>
            <a:r>
              <a:rPr lang="en-US" sz="2400" dirty="0"/>
              <a:t>To </a:t>
            </a:r>
            <a:r>
              <a:rPr lang="en-US" sz="2400" dirty="0" smtClean="0"/>
              <a:t>elaborate </a:t>
            </a:r>
            <a:r>
              <a:rPr lang="en-US" sz="2400" dirty="0"/>
              <a:t>the sense of “isolation” and the sense of “connection”</a:t>
            </a:r>
          </a:p>
          <a:p>
            <a:r>
              <a:rPr lang="en-US" sz="2400" dirty="0"/>
              <a:t>To reflect on God as the basis of all relationship</a:t>
            </a:r>
          </a:p>
          <a:p>
            <a:r>
              <a:rPr lang="en-US" sz="2400" dirty="0"/>
              <a:t>To discuss the Holy Trinity</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006312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ECF98C-C1A4-4302-B1F0-27247A9DCE14}"/>
              </a:ext>
            </a:extLst>
          </p:cNvPr>
          <p:cNvSpPr>
            <a:spLocks noGrp="1"/>
          </p:cNvSpPr>
          <p:nvPr>
            <p:ph type="title"/>
          </p:nvPr>
        </p:nvSpPr>
        <p:spPr/>
        <p:txBody>
          <a:bodyPr/>
          <a:lstStyle/>
          <a:p>
            <a:r>
              <a:rPr lang="en-US" b="1" dirty="0" smtClean="0"/>
              <a:t/>
            </a:r>
            <a:br>
              <a:rPr lang="en-US" b="1" dirty="0" smtClean="0"/>
            </a:br>
            <a:r>
              <a:rPr lang="en-US" b="1" dirty="0" smtClean="0"/>
              <a:t>Relationship</a:t>
            </a:r>
            <a:endParaRPr lang="en-US" b="1" dirty="0"/>
          </a:p>
        </p:txBody>
      </p:sp>
      <p:sp>
        <p:nvSpPr>
          <p:cNvPr id="3" name="Content Placeholder 2">
            <a:extLst>
              <a:ext uri="{FF2B5EF4-FFF2-40B4-BE49-F238E27FC236}">
                <a16:creationId xmlns:a16="http://schemas.microsoft.com/office/drawing/2014/main" xmlns="" id="{0833445F-0C9A-4C9A-99F6-A19509ACD556}"/>
              </a:ext>
            </a:extLst>
          </p:cNvPr>
          <p:cNvSpPr>
            <a:spLocks noGrp="1"/>
          </p:cNvSpPr>
          <p:nvPr>
            <p:ph idx="1"/>
          </p:nvPr>
        </p:nvSpPr>
        <p:spPr/>
        <p:txBody>
          <a:bodyPr>
            <a:normAutofit/>
          </a:bodyPr>
          <a:lstStyle/>
          <a:p>
            <a:pPr marL="0" indent="0" algn="ctr">
              <a:buNone/>
            </a:pPr>
            <a:r>
              <a:rPr lang="en-US" sz="2400" dirty="0" smtClean="0"/>
              <a:t>We </a:t>
            </a:r>
            <a:r>
              <a:rPr lang="en-US" sz="2400" dirty="0"/>
              <a:t>have always thought that the </a:t>
            </a:r>
            <a:r>
              <a:rPr lang="en-US" sz="2400" dirty="0" smtClean="0"/>
              <a:t>problem was </a:t>
            </a:r>
            <a:r>
              <a:rPr lang="en-US" sz="2400" dirty="0"/>
              <a:t>that things were not connected to each </a:t>
            </a:r>
            <a:r>
              <a:rPr lang="en-US" sz="2400" dirty="0" smtClean="0"/>
              <a:t>other and </a:t>
            </a:r>
            <a:r>
              <a:rPr lang="en-US" sz="2400" dirty="0"/>
              <a:t>we had to work hard to put those </a:t>
            </a:r>
            <a:r>
              <a:rPr lang="en-US" sz="2400" dirty="0" smtClean="0"/>
              <a:t>things into </a:t>
            </a:r>
            <a:r>
              <a:rPr lang="en-US" sz="2400" dirty="0"/>
              <a:t>contact with each other.</a:t>
            </a:r>
          </a:p>
          <a:p>
            <a:pPr marL="0" indent="0" algn="ctr">
              <a:buNone/>
            </a:pPr>
            <a:endParaRPr lang="en-US" sz="2400" dirty="0"/>
          </a:p>
          <a:p>
            <a:pPr marL="0" indent="0" algn="ctr">
              <a:buNone/>
            </a:pPr>
            <a:r>
              <a:rPr lang="en-US" sz="2400" b="1" dirty="0">
                <a:solidFill>
                  <a:srgbClr val="6C79BA"/>
                </a:solidFill>
              </a:rPr>
              <a:t>That we are basically unconnected.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73201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FDDF49-9D7A-4163-AE05-0270DA33C33D}"/>
              </a:ext>
            </a:extLst>
          </p:cNvPr>
          <p:cNvSpPr>
            <a:spLocks noGrp="1"/>
          </p:cNvSpPr>
          <p:nvPr>
            <p:ph type="title"/>
          </p:nvPr>
        </p:nvSpPr>
        <p:spPr/>
        <p:txBody>
          <a:bodyPr/>
          <a:lstStyle/>
          <a:p>
            <a:r>
              <a:rPr lang="en-US" b="1" dirty="0" smtClean="0"/>
              <a:t/>
            </a:r>
            <a:br>
              <a:rPr lang="en-US" b="1" dirty="0" smtClean="0"/>
            </a:br>
            <a:r>
              <a:rPr lang="en-US" b="1" dirty="0" smtClean="0"/>
              <a:t>Isolation</a:t>
            </a:r>
            <a:endParaRPr lang="en-US" b="1" dirty="0"/>
          </a:p>
        </p:txBody>
      </p:sp>
      <p:sp>
        <p:nvSpPr>
          <p:cNvPr id="3" name="Content Placeholder 2">
            <a:extLst>
              <a:ext uri="{FF2B5EF4-FFF2-40B4-BE49-F238E27FC236}">
                <a16:creationId xmlns:a16="http://schemas.microsoft.com/office/drawing/2014/main" xmlns="" id="{5E151689-CBE6-4A35-92E7-3FB7D8D499FE}"/>
              </a:ext>
            </a:extLst>
          </p:cNvPr>
          <p:cNvSpPr>
            <a:spLocks noGrp="1"/>
          </p:cNvSpPr>
          <p:nvPr>
            <p:ph idx="1"/>
          </p:nvPr>
        </p:nvSpPr>
        <p:spPr>
          <a:xfrm>
            <a:off x="677333" y="2160589"/>
            <a:ext cx="8813907" cy="4697411"/>
          </a:xfrm>
        </p:spPr>
        <p:txBody>
          <a:bodyPr>
            <a:noAutofit/>
          </a:bodyPr>
          <a:lstStyle/>
          <a:p>
            <a:r>
              <a:rPr lang="en-US" sz="2400" dirty="0"/>
              <a:t>The example of the breakup of marriage: 40% of marriages end in divorce.</a:t>
            </a:r>
          </a:p>
          <a:p>
            <a:r>
              <a:rPr lang="en-US" sz="2400" dirty="0"/>
              <a:t>The divisions between groups of people:</a:t>
            </a:r>
          </a:p>
          <a:p>
            <a:pPr lvl="1"/>
            <a:r>
              <a:rPr lang="en-US" sz="2000" dirty="0" smtClean="0"/>
              <a:t>Political, Racial, Cultural, Economic</a:t>
            </a:r>
            <a:endParaRPr lang="en-US" sz="2000" dirty="0"/>
          </a:p>
          <a:p>
            <a:pPr lvl="2"/>
            <a:r>
              <a:rPr lang="en-US" sz="1800" dirty="0"/>
              <a:t>The 1% v. the 99%, the 10% v. the 90%</a:t>
            </a:r>
          </a:p>
          <a:p>
            <a:r>
              <a:rPr lang="en-US" sz="2400" dirty="0"/>
              <a:t>Divisions within our families</a:t>
            </a:r>
          </a:p>
          <a:p>
            <a:pPr lvl="1"/>
            <a:r>
              <a:rPr lang="en-US" sz="2000" dirty="0"/>
              <a:t>Children develop different “cultures”</a:t>
            </a:r>
          </a:p>
          <a:p>
            <a:pPr lvl="1"/>
            <a:r>
              <a:rPr lang="en-US" sz="2000" dirty="0"/>
              <a:t>Children separate from parents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3561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FC8C98-2BB1-496C-BCCA-104CC5158550}"/>
              </a:ext>
            </a:extLst>
          </p:cNvPr>
          <p:cNvSpPr>
            <a:spLocks noGrp="1"/>
          </p:cNvSpPr>
          <p:nvPr>
            <p:ph type="title"/>
          </p:nvPr>
        </p:nvSpPr>
        <p:spPr/>
        <p:txBody>
          <a:bodyPr/>
          <a:lstStyle/>
          <a:p>
            <a:r>
              <a:rPr lang="en-US" b="1" dirty="0" smtClean="0"/>
              <a:t/>
            </a:r>
            <a:br>
              <a:rPr lang="en-US" b="1" dirty="0" smtClean="0"/>
            </a:br>
            <a:r>
              <a:rPr lang="en-US" b="1" dirty="0" smtClean="0"/>
              <a:t>Connectedness</a:t>
            </a:r>
            <a:endParaRPr lang="en-US" b="1" dirty="0"/>
          </a:p>
        </p:txBody>
      </p:sp>
      <p:sp>
        <p:nvSpPr>
          <p:cNvPr id="3" name="Content Placeholder 2">
            <a:extLst>
              <a:ext uri="{FF2B5EF4-FFF2-40B4-BE49-F238E27FC236}">
                <a16:creationId xmlns:a16="http://schemas.microsoft.com/office/drawing/2014/main" xmlns="" id="{62B51856-9FDA-461C-8E1D-702997D45CDC}"/>
              </a:ext>
            </a:extLst>
          </p:cNvPr>
          <p:cNvSpPr>
            <a:spLocks noGrp="1"/>
          </p:cNvSpPr>
          <p:nvPr>
            <p:ph idx="1"/>
          </p:nvPr>
        </p:nvSpPr>
        <p:spPr/>
        <p:txBody>
          <a:bodyPr>
            <a:normAutofit/>
          </a:bodyPr>
          <a:lstStyle/>
          <a:p>
            <a:pPr marL="0" indent="0">
              <a:buNone/>
            </a:pPr>
            <a:r>
              <a:rPr lang="en-US" sz="2400" dirty="0"/>
              <a:t>What if all of this is an illusion? </a:t>
            </a:r>
            <a:r>
              <a:rPr lang="en-US" sz="2400" dirty="0" smtClean="0"/>
              <a:t>What </a:t>
            </a:r>
            <a:r>
              <a:rPr lang="en-US" sz="2400" dirty="0"/>
              <a:t>if the whole assumption that we are separate and isolated, and therefore have to struggle to come together, is a distortion of the human, and earthly, reality that we are profoundly connected? </a:t>
            </a:r>
            <a:r>
              <a:rPr lang="en-US" sz="2400" dirty="0" smtClean="0"/>
              <a:t>What </a:t>
            </a:r>
            <a:r>
              <a:rPr lang="en-US" sz="2400" dirty="0"/>
              <a:t>if, at the heart of our deepest human truth, we are radically bound together? </a:t>
            </a:r>
            <a:r>
              <a:rPr lang="en-US" sz="2400" dirty="0" smtClean="0"/>
              <a:t>What </a:t>
            </a:r>
            <a:r>
              <a:rPr lang="en-US" sz="2400" dirty="0"/>
              <a:t>if no one is able to be him- or herself without being profoundly connected to others and to the earth? (p. 24)</a:t>
            </a:r>
          </a:p>
          <a:p>
            <a:pPr algn="ct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680062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A446A9-4081-415A-947B-74FDE06924D7}"/>
              </a:ext>
            </a:extLst>
          </p:cNvPr>
          <p:cNvSpPr>
            <a:spLocks noGrp="1"/>
          </p:cNvSpPr>
          <p:nvPr>
            <p:ph type="title"/>
          </p:nvPr>
        </p:nvSpPr>
        <p:spPr/>
        <p:txBody>
          <a:bodyPr/>
          <a:lstStyle/>
          <a:p>
            <a:r>
              <a:rPr lang="en-US" b="1" dirty="0" smtClean="0"/>
              <a:t/>
            </a:r>
            <a:br>
              <a:rPr lang="en-US" b="1" dirty="0" smtClean="0"/>
            </a:br>
            <a:r>
              <a:rPr lang="en-US" b="1" dirty="0" smtClean="0"/>
              <a:t>Bound </a:t>
            </a:r>
            <a:r>
              <a:rPr lang="en-US" b="1" dirty="0"/>
              <a:t>to Each Other</a:t>
            </a:r>
          </a:p>
        </p:txBody>
      </p:sp>
      <p:sp>
        <p:nvSpPr>
          <p:cNvPr id="3" name="Content Placeholder 2">
            <a:extLst>
              <a:ext uri="{FF2B5EF4-FFF2-40B4-BE49-F238E27FC236}">
                <a16:creationId xmlns:a16="http://schemas.microsoft.com/office/drawing/2014/main" xmlns="" id="{647FE2DD-CFAC-48B1-823B-5256C46B80E0}"/>
              </a:ext>
            </a:extLst>
          </p:cNvPr>
          <p:cNvSpPr>
            <a:spLocks noGrp="1"/>
          </p:cNvSpPr>
          <p:nvPr>
            <p:ph idx="1"/>
          </p:nvPr>
        </p:nvSpPr>
        <p:spPr>
          <a:xfrm>
            <a:off x="677334" y="2160589"/>
            <a:ext cx="9126423" cy="3880773"/>
          </a:xfrm>
        </p:spPr>
        <p:txBody>
          <a:bodyPr>
            <a:noAutofit/>
          </a:bodyPr>
          <a:lstStyle/>
          <a:p>
            <a:r>
              <a:rPr lang="en-US" sz="2800" dirty="0"/>
              <a:t>Children as the genetic blending of fathers and mothers</a:t>
            </a:r>
          </a:p>
          <a:p>
            <a:r>
              <a:rPr lang="en-US" sz="2800" dirty="0"/>
              <a:t>Children growing only with their ongoing bondedness to their parents</a:t>
            </a:r>
          </a:p>
          <a:p>
            <a:pPr lvl="1"/>
            <a:r>
              <a:rPr lang="en-US" sz="2400" dirty="0"/>
              <a:t>For food and </a:t>
            </a:r>
            <a:r>
              <a:rPr lang="en-US" sz="2400" dirty="0" smtClean="0"/>
              <a:t>shelter, for language, or </a:t>
            </a:r>
            <a:r>
              <a:rPr lang="en-US" sz="2400" dirty="0"/>
              <a:t>basic values and attitudes in life</a:t>
            </a:r>
          </a:p>
          <a:p>
            <a:r>
              <a:rPr lang="en-US" sz="2800" dirty="0"/>
              <a:t>Great threats show how much we are bound together</a:t>
            </a:r>
          </a:p>
          <a:p>
            <a:pPr lvl="1"/>
            <a:r>
              <a:rPr lang="en-US" sz="2400" dirty="0"/>
              <a:t>World Wars I and II</a:t>
            </a:r>
          </a:p>
          <a:p>
            <a:pPr lvl="1"/>
            <a:r>
              <a:rPr lang="en-US" sz="2400" dirty="0"/>
              <a:t>The September 11</a:t>
            </a:r>
            <a:r>
              <a:rPr lang="en-US" sz="2400" baseline="30000" dirty="0"/>
              <a:t>th</a:t>
            </a:r>
            <a:r>
              <a:rPr lang="en-US" sz="2400" dirty="0"/>
              <a:t> attacks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067399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0E87F1-E2D5-4D85-8B69-2D5D76E81ECF}"/>
              </a:ext>
            </a:extLst>
          </p:cNvPr>
          <p:cNvSpPr>
            <a:spLocks noGrp="1"/>
          </p:cNvSpPr>
          <p:nvPr>
            <p:ph type="title"/>
          </p:nvPr>
        </p:nvSpPr>
        <p:spPr/>
        <p:txBody>
          <a:bodyPr/>
          <a:lstStyle/>
          <a:p>
            <a:r>
              <a:rPr lang="en-US" b="1" dirty="0" smtClean="0"/>
              <a:t/>
            </a:r>
            <a:br>
              <a:rPr lang="en-US" b="1" dirty="0" smtClean="0"/>
            </a:br>
            <a:r>
              <a:rPr lang="en-US" b="1" dirty="0" smtClean="0"/>
              <a:t>God</a:t>
            </a:r>
            <a:endParaRPr lang="en-US" b="1" dirty="0"/>
          </a:p>
        </p:txBody>
      </p:sp>
      <p:sp>
        <p:nvSpPr>
          <p:cNvPr id="3" name="Content Placeholder 2">
            <a:extLst>
              <a:ext uri="{FF2B5EF4-FFF2-40B4-BE49-F238E27FC236}">
                <a16:creationId xmlns:a16="http://schemas.microsoft.com/office/drawing/2014/main" xmlns="" id="{5E2E9070-2446-4AD2-98F2-B9A2210DDDD8}"/>
              </a:ext>
            </a:extLst>
          </p:cNvPr>
          <p:cNvSpPr>
            <a:spLocks noGrp="1"/>
          </p:cNvSpPr>
          <p:nvPr>
            <p:ph idx="1"/>
          </p:nvPr>
        </p:nvSpPr>
        <p:spPr/>
        <p:txBody>
          <a:bodyPr>
            <a:noAutofit/>
          </a:bodyPr>
          <a:lstStyle/>
          <a:p>
            <a:r>
              <a:rPr lang="en-US" sz="2200" dirty="0"/>
              <a:t>The involvement of God in human history has been to bring people together, to overcome their divisions.</a:t>
            </a:r>
          </a:p>
          <a:p>
            <a:r>
              <a:rPr lang="en-US" sz="2200" dirty="0"/>
              <a:t>Jesus’ greatest ministry was to bring people together—he attracted those most isolated physically, emotionally, and socially.</a:t>
            </a:r>
          </a:p>
          <a:p>
            <a:r>
              <a:rPr lang="en-US" sz="2200" dirty="0"/>
              <a:t>Jesus gathers people and sends them to “the ends of the earth” so that “all the nations” might become disciples.</a:t>
            </a:r>
          </a:p>
          <a:p>
            <a:r>
              <a:rPr lang="en-US" sz="2200" dirty="0"/>
              <a:t>Jesus shows us that God is the relationship that grounds all other relationships, the love and the life that begins everything in creation, and the fullness of love and life that will be the fulfilment of everything in the Kingdom of God.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270172824"/>
      </p:ext>
    </p:extLst>
  </p:cSld>
  <p:clrMapOvr>
    <a:masterClrMapping/>
  </p:clrMapOvr>
</p:sld>
</file>

<file path=ppt/theme/theme1.xml><?xml version="1.0" encoding="utf-8"?>
<a:theme xmlns:a="http://schemas.openxmlformats.org/drawingml/2006/main" name="Facet">
  <a:themeElements>
    <a:clrScheme name="Custom 27">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1281</TotalTime>
  <Words>1567</Words>
  <Application>Microsoft Office PowerPoint</Application>
  <PresentationFormat>Widescreen</PresentationFormat>
  <Paragraphs>92</Paragraphs>
  <Slides>15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Wingdings 3</vt:lpstr>
      <vt:lpstr>Facet</vt:lpstr>
      <vt:lpstr>Catholic Discipleship</vt:lpstr>
      <vt:lpstr> Opening Prayer</vt:lpstr>
      <vt:lpstr> Orientation</vt:lpstr>
      <vt:lpstr> Objectives</vt:lpstr>
      <vt:lpstr> Relationship</vt:lpstr>
      <vt:lpstr> Isolation</vt:lpstr>
      <vt:lpstr> Connectedness</vt:lpstr>
      <vt:lpstr> Bound to Each Other</vt:lpstr>
      <vt:lpstr> God</vt:lpstr>
      <vt:lpstr> Moses</vt:lpstr>
      <vt:lpstr> God as Trinity</vt:lpstr>
      <vt:lpstr> Spiritual Exercise (p. 28) </vt:lpstr>
      <vt:lpstr> Scripture—1 Corinthians 12:12-18</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25</cp:revision>
  <dcterms:created xsi:type="dcterms:W3CDTF">2018-10-01T21:18:46Z</dcterms:created>
  <dcterms:modified xsi:type="dcterms:W3CDTF">2018-11-05T15:33:16Z</dcterms:modified>
</cp:coreProperties>
</file>