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8"/>
  </p:notesMasterIdLst>
  <p:sldIdLst>
    <p:sldId id="256" r:id="rId2"/>
    <p:sldId id="295" r:id="rId3"/>
    <p:sldId id="258" r:id="rId4"/>
    <p:sldId id="294" r:id="rId5"/>
    <p:sldId id="285" r:id="rId6"/>
    <p:sldId id="284" r:id="rId7"/>
    <p:sldId id="286" r:id="rId8"/>
    <p:sldId id="287" r:id="rId9"/>
    <p:sldId id="288" r:id="rId10"/>
    <p:sldId id="289" r:id="rId11"/>
    <p:sldId id="290" r:id="rId12"/>
    <p:sldId id="291" r:id="rId13"/>
    <p:sldId id="292" r:id="rId14"/>
    <p:sldId id="293" r:id="rId15"/>
    <p:sldId id="271" r:id="rId16"/>
    <p:sldId id="29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C79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940" autoAdjust="0"/>
  </p:normalViewPr>
  <p:slideViewPr>
    <p:cSldViewPr snapToGrid="0">
      <p:cViewPr varScale="1">
        <p:scale>
          <a:sx n="83" d="100"/>
          <a:sy n="83" d="100"/>
        </p:scale>
        <p:origin x="126" y="11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4ACCF7-E70A-4F00-B344-1904B837714A}" type="datetimeFigureOut">
              <a:rPr lang="en-US" smtClean="0"/>
              <a:t>11/5/2018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1458C4-4963-434B-8C5E-E1AA74BB5A77}" type="slidenum">
              <a:rPr lang="en-US" smtClean="0"/>
              <a:t>‹#›</a:t>
            </a:fld>
            <a:endParaRPr lang="en-US"/>
          </a:p>
        </p:txBody>
      </p:sp>
    </p:spTree>
    <p:extLst>
      <p:ext uri="{BB962C8B-B14F-4D97-AF65-F5344CB8AC3E}">
        <p14:creationId xmlns:p14="http://schemas.microsoft.com/office/powerpoint/2010/main" val="1447947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the development of the language of “encounter” by pointing to various documents in which this word has been used.  You can reference some of the subsequent slides to demonstrate this language.</a:t>
            </a:r>
          </a:p>
        </p:txBody>
      </p:sp>
      <p:sp>
        <p:nvSpPr>
          <p:cNvPr id="4" name="Slide Number Placeholder 3"/>
          <p:cNvSpPr>
            <a:spLocks noGrp="1"/>
          </p:cNvSpPr>
          <p:nvPr>
            <p:ph type="sldNum" sz="quarter" idx="10"/>
          </p:nvPr>
        </p:nvSpPr>
        <p:spPr/>
        <p:txBody>
          <a:bodyPr/>
          <a:lstStyle/>
          <a:p>
            <a:fld id="{4A1458C4-4963-434B-8C5E-E1AA74BB5A77}" type="slidenum">
              <a:rPr lang="en-US" smtClean="0"/>
              <a:t>5</a:t>
            </a:fld>
            <a:endParaRPr lang="en-US"/>
          </a:p>
        </p:txBody>
      </p:sp>
    </p:spTree>
    <p:extLst>
      <p:ext uri="{BB962C8B-B14F-4D97-AF65-F5344CB8AC3E}">
        <p14:creationId xmlns:p14="http://schemas.microsoft.com/office/powerpoint/2010/main" val="31482872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 people of the time and place of the next meeting.  Emphasize their reading Unit 4 during the week.  Have a plan in case several people </a:t>
            </a:r>
            <a:r>
              <a:rPr lang="en-US"/>
              <a:t>want Bibles </a:t>
            </a:r>
            <a:r>
              <a:rPr lang="en-US" dirty="0"/>
              <a:t>and don’t have them.  Recommended is the NABRE, which can be purchased reasonably, or the NRSV, preferably in study bible format.  Make sure refreshments have been made available. </a:t>
            </a:r>
          </a:p>
        </p:txBody>
      </p:sp>
      <p:sp>
        <p:nvSpPr>
          <p:cNvPr id="4" name="Slide Number Placeholder 3"/>
          <p:cNvSpPr>
            <a:spLocks noGrp="1"/>
          </p:cNvSpPr>
          <p:nvPr>
            <p:ph type="sldNum" sz="quarter" idx="10"/>
          </p:nvPr>
        </p:nvSpPr>
        <p:spPr/>
        <p:txBody>
          <a:bodyPr/>
          <a:lstStyle/>
          <a:p>
            <a:fld id="{258B3F4C-0A2A-4F25-8C89-67F611B5382E}" type="slidenum">
              <a:rPr lang="en-US" smtClean="0"/>
              <a:t>15</a:t>
            </a:fld>
            <a:endParaRPr lang="en-US"/>
          </a:p>
        </p:txBody>
      </p:sp>
    </p:spTree>
    <p:extLst>
      <p:ext uri="{BB962C8B-B14F-4D97-AF65-F5344CB8AC3E}">
        <p14:creationId xmlns:p14="http://schemas.microsoft.com/office/powerpoint/2010/main" val="1386929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 the participants offer their impressions about the language of encounter.  What do they think of this language?  Does it resonate with their own experience?  Ask them how their own religious education was about “encounter” and how it wasn’t about “encounter.”  Take 10 minutes to do this.</a:t>
            </a:r>
          </a:p>
        </p:txBody>
      </p:sp>
      <p:sp>
        <p:nvSpPr>
          <p:cNvPr id="4" name="Slide Number Placeholder 3"/>
          <p:cNvSpPr>
            <a:spLocks noGrp="1"/>
          </p:cNvSpPr>
          <p:nvPr>
            <p:ph type="sldNum" sz="quarter" idx="10"/>
          </p:nvPr>
        </p:nvSpPr>
        <p:spPr/>
        <p:txBody>
          <a:bodyPr/>
          <a:lstStyle/>
          <a:p>
            <a:fld id="{4A1458C4-4963-434B-8C5E-E1AA74BB5A77}" type="slidenum">
              <a:rPr lang="en-US" smtClean="0"/>
              <a:t>7</a:t>
            </a:fld>
            <a:endParaRPr lang="en-US"/>
          </a:p>
        </p:txBody>
      </p:sp>
    </p:spTree>
    <p:extLst>
      <p:ext uri="{BB962C8B-B14F-4D97-AF65-F5344CB8AC3E}">
        <p14:creationId xmlns:p14="http://schemas.microsoft.com/office/powerpoint/2010/main" val="2700302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participants look at these questions and talk about them, first with people next to them and then in the larger group.  Draw out what seem to be the group’s conclusions about sharing faith.  </a:t>
            </a:r>
          </a:p>
        </p:txBody>
      </p:sp>
      <p:sp>
        <p:nvSpPr>
          <p:cNvPr id="4" name="Slide Number Placeholder 3"/>
          <p:cNvSpPr>
            <a:spLocks noGrp="1"/>
          </p:cNvSpPr>
          <p:nvPr>
            <p:ph type="sldNum" sz="quarter" idx="10"/>
          </p:nvPr>
        </p:nvSpPr>
        <p:spPr/>
        <p:txBody>
          <a:bodyPr/>
          <a:lstStyle/>
          <a:p>
            <a:fld id="{4A1458C4-4963-434B-8C5E-E1AA74BB5A77}" type="slidenum">
              <a:rPr lang="en-US" smtClean="0"/>
              <a:t>8</a:t>
            </a:fld>
            <a:endParaRPr lang="en-US"/>
          </a:p>
        </p:txBody>
      </p:sp>
    </p:spTree>
    <p:extLst>
      <p:ext uri="{BB962C8B-B14F-4D97-AF65-F5344CB8AC3E}">
        <p14:creationId xmlns:p14="http://schemas.microsoft.com/office/powerpoint/2010/main" val="4121103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you present these dimensions from pp. 18-19, ask participants which of these resonate most with their lives, how they feel they help build up a sense of “encounter” with Christ and Christ’s people.  Take 5 or so minutes with this.</a:t>
            </a:r>
          </a:p>
        </p:txBody>
      </p:sp>
      <p:sp>
        <p:nvSpPr>
          <p:cNvPr id="4" name="Slide Number Placeholder 3"/>
          <p:cNvSpPr>
            <a:spLocks noGrp="1"/>
          </p:cNvSpPr>
          <p:nvPr>
            <p:ph type="sldNum" sz="quarter" idx="10"/>
          </p:nvPr>
        </p:nvSpPr>
        <p:spPr/>
        <p:txBody>
          <a:bodyPr/>
          <a:lstStyle/>
          <a:p>
            <a:fld id="{4A1458C4-4963-434B-8C5E-E1AA74BB5A77}" type="slidenum">
              <a:rPr lang="en-US" smtClean="0"/>
              <a:t>9</a:t>
            </a:fld>
            <a:endParaRPr lang="en-US"/>
          </a:p>
        </p:txBody>
      </p:sp>
    </p:spTree>
    <p:extLst>
      <p:ext uri="{BB962C8B-B14F-4D97-AF65-F5344CB8AC3E}">
        <p14:creationId xmlns:p14="http://schemas.microsoft.com/office/powerpoint/2010/main" val="1602124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 5-10 minutes with this.  Especially emphasize moments when family intimacy and sacrament come together, say, the baptism of a child or First Holy Communion.  Ask participants to think of distinct moments and to share them with the group. </a:t>
            </a:r>
          </a:p>
        </p:txBody>
      </p:sp>
      <p:sp>
        <p:nvSpPr>
          <p:cNvPr id="4" name="Slide Number Placeholder 3"/>
          <p:cNvSpPr>
            <a:spLocks noGrp="1"/>
          </p:cNvSpPr>
          <p:nvPr>
            <p:ph type="sldNum" sz="quarter" idx="10"/>
          </p:nvPr>
        </p:nvSpPr>
        <p:spPr/>
        <p:txBody>
          <a:bodyPr/>
          <a:lstStyle/>
          <a:p>
            <a:fld id="{4A1458C4-4963-434B-8C5E-E1AA74BB5A77}" type="slidenum">
              <a:rPr lang="en-US" smtClean="0"/>
              <a:t>10</a:t>
            </a:fld>
            <a:endParaRPr lang="en-US"/>
          </a:p>
        </p:txBody>
      </p:sp>
    </p:spTree>
    <p:extLst>
      <p:ext uri="{BB962C8B-B14F-4D97-AF65-F5344CB8AC3E}">
        <p14:creationId xmlns:p14="http://schemas.microsoft.com/office/powerpoint/2010/main" val="4250633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you present this list, ask participants to consider how they relate to people on these different levels.  Ask them how people might have moved from one level to the next and how did that happen.  Ask them how important encountering others has been in their lives.  Pull their ideas together and then ask them the final question: “On what level does Jesus want to encounter us?” Take 5-10 minutes for this. </a:t>
            </a:r>
          </a:p>
        </p:txBody>
      </p:sp>
      <p:sp>
        <p:nvSpPr>
          <p:cNvPr id="4" name="Slide Number Placeholder 3"/>
          <p:cNvSpPr>
            <a:spLocks noGrp="1"/>
          </p:cNvSpPr>
          <p:nvPr>
            <p:ph type="sldNum" sz="quarter" idx="10"/>
          </p:nvPr>
        </p:nvSpPr>
        <p:spPr/>
        <p:txBody>
          <a:bodyPr/>
          <a:lstStyle/>
          <a:p>
            <a:fld id="{4A1458C4-4963-434B-8C5E-E1AA74BB5A77}" type="slidenum">
              <a:rPr lang="en-US" smtClean="0"/>
              <a:t>11</a:t>
            </a:fld>
            <a:endParaRPr lang="en-US"/>
          </a:p>
        </p:txBody>
      </p:sp>
    </p:spTree>
    <p:extLst>
      <p:ext uri="{BB962C8B-B14F-4D97-AF65-F5344CB8AC3E}">
        <p14:creationId xmlns:p14="http://schemas.microsoft.com/office/powerpoint/2010/main" val="2732667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them read this passage together and ask them whether this can look realistic in terms of their own Catholic experience.  Ask them to try and describe their ordinary Catholic life in terms of moments of encounter with Jesus, from morning prayers to prayers at meals.  Spend at least 5 minutes on this. </a:t>
            </a:r>
          </a:p>
        </p:txBody>
      </p:sp>
      <p:sp>
        <p:nvSpPr>
          <p:cNvPr id="4" name="Slide Number Placeholder 3"/>
          <p:cNvSpPr>
            <a:spLocks noGrp="1"/>
          </p:cNvSpPr>
          <p:nvPr>
            <p:ph type="sldNum" sz="quarter" idx="10"/>
          </p:nvPr>
        </p:nvSpPr>
        <p:spPr/>
        <p:txBody>
          <a:bodyPr/>
          <a:lstStyle/>
          <a:p>
            <a:fld id="{4A1458C4-4963-434B-8C5E-E1AA74BB5A77}" type="slidenum">
              <a:rPr lang="en-US" smtClean="0"/>
              <a:t>12</a:t>
            </a:fld>
            <a:endParaRPr lang="en-US"/>
          </a:p>
        </p:txBody>
      </p:sp>
    </p:spTree>
    <p:extLst>
      <p:ext uri="{BB962C8B-B14F-4D97-AF65-F5344CB8AC3E}">
        <p14:creationId xmlns:p14="http://schemas.microsoft.com/office/powerpoint/2010/main" val="29058432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them 10 minutes to write down on p. 21 their various reactions.</a:t>
            </a:r>
          </a:p>
        </p:txBody>
      </p:sp>
      <p:sp>
        <p:nvSpPr>
          <p:cNvPr id="4" name="Slide Number Placeholder 3"/>
          <p:cNvSpPr>
            <a:spLocks noGrp="1"/>
          </p:cNvSpPr>
          <p:nvPr>
            <p:ph type="sldNum" sz="quarter" idx="10"/>
          </p:nvPr>
        </p:nvSpPr>
        <p:spPr/>
        <p:txBody>
          <a:bodyPr/>
          <a:lstStyle/>
          <a:p>
            <a:fld id="{4A1458C4-4963-434B-8C5E-E1AA74BB5A77}" type="slidenum">
              <a:rPr lang="en-US" smtClean="0"/>
              <a:t>13</a:t>
            </a:fld>
            <a:endParaRPr lang="en-US"/>
          </a:p>
        </p:txBody>
      </p:sp>
    </p:spTree>
    <p:extLst>
      <p:ext uri="{BB962C8B-B14F-4D97-AF65-F5344CB8AC3E}">
        <p14:creationId xmlns:p14="http://schemas.microsoft.com/office/powerpoint/2010/main" val="2302081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Invite them to see the various encounters that are part of this story.  Emphasize how personal and direct Jesus’ interactions are.  Have them pick one phrase to help with contemplation, and then have them offer prayers of petition.</a:t>
            </a:r>
          </a:p>
        </p:txBody>
      </p:sp>
      <p:sp>
        <p:nvSpPr>
          <p:cNvPr id="4" name="Slide Number Placeholder 3"/>
          <p:cNvSpPr>
            <a:spLocks noGrp="1"/>
          </p:cNvSpPr>
          <p:nvPr>
            <p:ph type="sldNum" sz="quarter" idx="10"/>
          </p:nvPr>
        </p:nvSpPr>
        <p:spPr/>
        <p:txBody>
          <a:bodyPr/>
          <a:lstStyle/>
          <a:p>
            <a:fld id="{4A1458C4-4963-434B-8C5E-E1AA74BB5A77}" type="slidenum">
              <a:rPr lang="en-US" smtClean="0"/>
              <a:t>14</a:t>
            </a:fld>
            <a:endParaRPr lang="en-US"/>
          </a:p>
        </p:txBody>
      </p:sp>
    </p:spTree>
    <p:extLst>
      <p:ext uri="{BB962C8B-B14F-4D97-AF65-F5344CB8AC3E}">
        <p14:creationId xmlns:p14="http://schemas.microsoft.com/office/powerpoint/2010/main" val="2371128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0688978-02DD-41F9-B781-7EA6431C42DF}"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CAB89-4B79-4CFC-88AA-37A211FED09A}" type="slidenum">
              <a:rPr lang="en-US" smtClean="0"/>
              <a:t>‹#›</a:t>
            </a:fld>
            <a:endParaRPr lang="en-US"/>
          </a:p>
        </p:txBody>
      </p:sp>
    </p:spTree>
    <p:extLst>
      <p:ext uri="{BB962C8B-B14F-4D97-AF65-F5344CB8AC3E}">
        <p14:creationId xmlns:p14="http://schemas.microsoft.com/office/powerpoint/2010/main" val="3895981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688978-02DD-41F9-B781-7EA6431C42DF}"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CAB89-4B79-4CFC-88AA-37A211FED09A}" type="slidenum">
              <a:rPr lang="en-US" smtClean="0"/>
              <a:t>‹#›</a:t>
            </a:fld>
            <a:endParaRPr lang="en-US"/>
          </a:p>
        </p:txBody>
      </p:sp>
    </p:spTree>
    <p:extLst>
      <p:ext uri="{BB962C8B-B14F-4D97-AF65-F5344CB8AC3E}">
        <p14:creationId xmlns:p14="http://schemas.microsoft.com/office/powerpoint/2010/main" val="1608407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688978-02DD-41F9-B781-7EA6431C42DF}"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CAB89-4B79-4CFC-88AA-37A211FED09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10074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688978-02DD-41F9-B781-7EA6431C42DF}"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CAB89-4B79-4CFC-88AA-37A211FED09A}" type="slidenum">
              <a:rPr lang="en-US" smtClean="0"/>
              <a:t>‹#›</a:t>
            </a:fld>
            <a:endParaRPr lang="en-US"/>
          </a:p>
        </p:txBody>
      </p:sp>
    </p:spTree>
    <p:extLst>
      <p:ext uri="{BB962C8B-B14F-4D97-AF65-F5344CB8AC3E}">
        <p14:creationId xmlns:p14="http://schemas.microsoft.com/office/powerpoint/2010/main" val="35358995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688978-02DD-41F9-B781-7EA6431C42DF}"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CAB89-4B79-4CFC-88AA-37A211FED09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4015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688978-02DD-41F9-B781-7EA6431C42DF}"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CAB89-4B79-4CFC-88AA-37A211FED09A}" type="slidenum">
              <a:rPr lang="en-US" smtClean="0"/>
              <a:t>‹#›</a:t>
            </a:fld>
            <a:endParaRPr lang="en-US"/>
          </a:p>
        </p:txBody>
      </p:sp>
    </p:spTree>
    <p:extLst>
      <p:ext uri="{BB962C8B-B14F-4D97-AF65-F5344CB8AC3E}">
        <p14:creationId xmlns:p14="http://schemas.microsoft.com/office/powerpoint/2010/main" val="31132833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688978-02DD-41F9-B781-7EA6431C42DF}"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CAB89-4B79-4CFC-88AA-37A211FED09A}" type="slidenum">
              <a:rPr lang="en-US" smtClean="0"/>
              <a:t>‹#›</a:t>
            </a:fld>
            <a:endParaRPr lang="en-US"/>
          </a:p>
        </p:txBody>
      </p:sp>
    </p:spTree>
    <p:extLst>
      <p:ext uri="{BB962C8B-B14F-4D97-AF65-F5344CB8AC3E}">
        <p14:creationId xmlns:p14="http://schemas.microsoft.com/office/powerpoint/2010/main" val="1432563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688978-02DD-41F9-B781-7EA6431C42DF}"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CAB89-4B79-4CFC-88AA-37A211FED09A}" type="slidenum">
              <a:rPr lang="en-US" smtClean="0"/>
              <a:t>‹#›</a:t>
            </a:fld>
            <a:endParaRPr lang="en-US"/>
          </a:p>
        </p:txBody>
      </p:sp>
    </p:spTree>
    <p:extLst>
      <p:ext uri="{BB962C8B-B14F-4D97-AF65-F5344CB8AC3E}">
        <p14:creationId xmlns:p14="http://schemas.microsoft.com/office/powerpoint/2010/main" val="669255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688978-02DD-41F9-B781-7EA6431C42DF}"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CAB89-4B79-4CFC-88AA-37A211FED09A}" type="slidenum">
              <a:rPr lang="en-US" smtClean="0"/>
              <a:t>‹#›</a:t>
            </a:fld>
            <a:endParaRPr lang="en-US"/>
          </a:p>
        </p:txBody>
      </p:sp>
    </p:spTree>
    <p:extLst>
      <p:ext uri="{BB962C8B-B14F-4D97-AF65-F5344CB8AC3E}">
        <p14:creationId xmlns:p14="http://schemas.microsoft.com/office/powerpoint/2010/main" val="1543221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688978-02DD-41F9-B781-7EA6431C42DF}"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CAB89-4B79-4CFC-88AA-37A211FED09A}" type="slidenum">
              <a:rPr lang="en-US" smtClean="0"/>
              <a:t>‹#›</a:t>
            </a:fld>
            <a:endParaRPr lang="en-US"/>
          </a:p>
        </p:txBody>
      </p:sp>
    </p:spTree>
    <p:extLst>
      <p:ext uri="{BB962C8B-B14F-4D97-AF65-F5344CB8AC3E}">
        <p14:creationId xmlns:p14="http://schemas.microsoft.com/office/powerpoint/2010/main" val="122475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0688978-02DD-41F9-B781-7EA6431C42DF}"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CAB89-4B79-4CFC-88AA-37A211FED09A}" type="slidenum">
              <a:rPr lang="en-US" smtClean="0"/>
              <a:t>‹#›</a:t>
            </a:fld>
            <a:endParaRPr lang="en-US"/>
          </a:p>
        </p:txBody>
      </p:sp>
    </p:spTree>
    <p:extLst>
      <p:ext uri="{BB962C8B-B14F-4D97-AF65-F5344CB8AC3E}">
        <p14:creationId xmlns:p14="http://schemas.microsoft.com/office/powerpoint/2010/main" val="2846851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0688978-02DD-41F9-B781-7EA6431C42DF}" type="datetimeFigureOut">
              <a:rPr lang="en-US" smtClean="0"/>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ACAB89-4B79-4CFC-88AA-37A211FED09A}" type="slidenum">
              <a:rPr lang="en-US" smtClean="0"/>
              <a:t>‹#›</a:t>
            </a:fld>
            <a:endParaRPr lang="en-US"/>
          </a:p>
        </p:txBody>
      </p:sp>
    </p:spTree>
    <p:extLst>
      <p:ext uri="{BB962C8B-B14F-4D97-AF65-F5344CB8AC3E}">
        <p14:creationId xmlns:p14="http://schemas.microsoft.com/office/powerpoint/2010/main" val="2792711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0688978-02DD-41F9-B781-7EA6431C42DF}" type="datetimeFigureOut">
              <a:rPr lang="en-US" smtClean="0"/>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ACAB89-4B79-4CFC-88AA-37A211FED09A}" type="slidenum">
              <a:rPr lang="en-US" smtClean="0"/>
              <a:t>‹#›</a:t>
            </a:fld>
            <a:endParaRPr lang="en-US"/>
          </a:p>
        </p:txBody>
      </p:sp>
    </p:spTree>
    <p:extLst>
      <p:ext uri="{BB962C8B-B14F-4D97-AF65-F5344CB8AC3E}">
        <p14:creationId xmlns:p14="http://schemas.microsoft.com/office/powerpoint/2010/main" val="1454359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688978-02DD-41F9-B781-7EA6431C42DF}" type="datetimeFigureOut">
              <a:rPr lang="en-US" smtClean="0"/>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ACAB89-4B79-4CFC-88AA-37A211FED09A}" type="slidenum">
              <a:rPr lang="en-US" smtClean="0"/>
              <a:t>‹#›</a:t>
            </a:fld>
            <a:endParaRPr lang="en-US"/>
          </a:p>
        </p:txBody>
      </p:sp>
    </p:spTree>
    <p:extLst>
      <p:ext uri="{BB962C8B-B14F-4D97-AF65-F5344CB8AC3E}">
        <p14:creationId xmlns:p14="http://schemas.microsoft.com/office/powerpoint/2010/main" val="49650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688978-02DD-41F9-B781-7EA6431C42DF}"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CAB89-4B79-4CFC-88AA-37A211FED09A}" type="slidenum">
              <a:rPr lang="en-US" smtClean="0"/>
              <a:t>‹#›</a:t>
            </a:fld>
            <a:endParaRPr lang="en-US"/>
          </a:p>
        </p:txBody>
      </p:sp>
    </p:spTree>
    <p:extLst>
      <p:ext uri="{BB962C8B-B14F-4D97-AF65-F5344CB8AC3E}">
        <p14:creationId xmlns:p14="http://schemas.microsoft.com/office/powerpoint/2010/main" val="1210245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CAB89-4B79-4CFC-88AA-37A211FED09A}" type="slidenum">
              <a:rPr lang="en-US" smtClean="0"/>
              <a:t>‹#›</a:t>
            </a:fld>
            <a:endParaRPr lang="en-US"/>
          </a:p>
        </p:txBody>
      </p:sp>
      <p:sp>
        <p:nvSpPr>
          <p:cNvPr id="5" name="Date Placeholder 4"/>
          <p:cNvSpPr>
            <a:spLocks noGrp="1"/>
          </p:cNvSpPr>
          <p:nvPr>
            <p:ph type="dt" sz="half" idx="10"/>
          </p:nvPr>
        </p:nvSpPr>
        <p:spPr/>
        <p:txBody>
          <a:bodyPr/>
          <a:lstStyle/>
          <a:p>
            <a:fld id="{20688978-02DD-41F9-B781-7EA6431C42DF}" type="datetimeFigureOut">
              <a:rPr lang="en-US" smtClean="0"/>
              <a:t>11/5/2018</a:t>
            </a:fld>
            <a:endParaRPr lang="en-US"/>
          </a:p>
        </p:txBody>
      </p:sp>
    </p:spTree>
    <p:extLst>
      <p:ext uri="{BB962C8B-B14F-4D97-AF65-F5344CB8AC3E}">
        <p14:creationId xmlns:p14="http://schemas.microsoft.com/office/powerpoint/2010/main" val="3277832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0688978-02DD-41F9-B781-7EA6431C42DF}" type="datetimeFigureOut">
              <a:rPr lang="en-US" smtClean="0"/>
              <a:t>11/5/2018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6ACAB89-4B79-4CFC-88AA-37A211FED09A}" type="slidenum">
              <a:rPr lang="en-US" smtClean="0"/>
              <a:t>‹#›</a:t>
            </a:fld>
            <a:endParaRPr lang="en-US"/>
          </a:p>
        </p:txBody>
      </p:sp>
    </p:spTree>
    <p:extLst>
      <p:ext uri="{BB962C8B-B14F-4D97-AF65-F5344CB8AC3E}">
        <p14:creationId xmlns:p14="http://schemas.microsoft.com/office/powerpoint/2010/main" val="261506756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E228FF-8B58-4CCB-B62C-0ACDCCD18312}"/>
              </a:ext>
            </a:extLst>
          </p:cNvPr>
          <p:cNvSpPr>
            <a:spLocks noGrp="1"/>
          </p:cNvSpPr>
          <p:nvPr>
            <p:ph type="ctrTitle"/>
          </p:nvPr>
        </p:nvSpPr>
        <p:spPr/>
        <p:txBody>
          <a:bodyPr/>
          <a:lstStyle/>
          <a:p>
            <a:r>
              <a:rPr lang="en-US" b="1" dirty="0"/>
              <a:t>Catholic Discipleship</a:t>
            </a:r>
          </a:p>
        </p:txBody>
      </p:sp>
      <p:sp>
        <p:nvSpPr>
          <p:cNvPr id="3" name="Subtitle 2">
            <a:extLst>
              <a:ext uri="{FF2B5EF4-FFF2-40B4-BE49-F238E27FC236}">
                <a16:creationId xmlns="" xmlns:a16="http://schemas.microsoft.com/office/drawing/2014/main" id="{F3A6FF8B-DC0B-42AA-99FD-1B5B9DEC6F95}"/>
              </a:ext>
            </a:extLst>
          </p:cNvPr>
          <p:cNvSpPr>
            <a:spLocks noGrp="1"/>
          </p:cNvSpPr>
          <p:nvPr>
            <p:ph type="subTitle" idx="1"/>
          </p:nvPr>
        </p:nvSpPr>
        <p:spPr/>
        <p:txBody>
          <a:bodyPr>
            <a:normAutofit/>
          </a:bodyPr>
          <a:lstStyle/>
          <a:p>
            <a:r>
              <a:rPr lang="en-US" sz="2400" b="1" dirty="0"/>
              <a:t>Unit 3: Personal Encounter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2703" y="2404534"/>
            <a:ext cx="1773918" cy="2079766"/>
          </a:xfrm>
          <a:prstGeom prst="rect">
            <a:avLst/>
          </a:prstGeom>
        </p:spPr>
      </p:pic>
    </p:spTree>
    <p:extLst>
      <p:ext uri="{BB962C8B-B14F-4D97-AF65-F5344CB8AC3E}">
        <p14:creationId xmlns:p14="http://schemas.microsoft.com/office/powerpoint/2010/main" val="1599696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1DA5261-04AC-4292-8B1C-339B44E595B9}"/>
              </a:ext>
            </a:extLst>
          </p:cNvPr>
          <p:cNvSpPr>
            <a:spLocks noGrp="1"/>
          </p:cNvSpPr>
          <p:nvPr>
            <p:ph type="title"/>
          </p:nvPr>
        </p:nvSpPr>
        <p:spPr/>
        <p:txBody>
          <a:bodyPr/>
          <a:lstStyle/>
          <a:p>
            <a:r>
              <a:rPr lang="en-US" b="1" dirty="0" smtClean="0"/>
              <a:t/>
            </a:r>
            <a:br>
              <a:rPr lang="en-US" b="1" dirty="0" smtClean="0"/>
            </a:br>
            <a:r>
              <a:rPr lang="en-US" b="1" dirty="0" smtClean="0"/>
              <a:t>Experiences </a:t>
            </a:r>
            <a:r>
              <a:rPr lang="en-US" b="1" dirty="0"/>
              <a:t>of Encounter</a:t>
            </a:r>
          </a:p>
        </p:txBody>
      </p:sp>
      <p:sp>
        <p:nvSpPr>
          <p:cNvPr id="3" name="Content Placeholder 2">
            <a:extLst>
              <a:ext uri="{FF2B5EF4-FFF2-40B4-BE49-F238E27FC236}">
                <a16:creationId xmlns="" xmlns:a16="http://schemas.microsoft.com/office/drawing/2014/main" id="{F96B1F26-83C2-46DC-ACDB-DB27F257A5AC}"/>
              </a:ext>
            </a:extLst>
          </p:cNvPr>
          <p:cNvSpPr>
            <a:spLocks noGrp="1"/>
          </p:cNvSpPr>
          <p:nvPr>
            <p:ph idx="1"/>
          </p:nvPr>
        </p:nvSpPr>
        <p:spPr/>
        <p:txBody>
          <a:bodyPr>
            <a:normAutofit/>
          </a:bodyPr>
          <a:lstStyle/>
          <a:p>
            <a:r>
              <a:rPr lang="en-US" sz="2400" dirty="0"/>
              <a:t>Family life, the life of my closest friends: how do these help me get a sense of personally encountering Jesus?</a:t>
            </a:r>
          </a:p>
          <a:p>
            <a:endParaRPr lang="en-US" sz="2400" dirty="0"/>
          </a:p>
          <a:p>
            <a:endParaRPr lang="en-US" sz="2400" dirty="0"/>
          </a:p>
          <a:p>
            <a:r>
              <a:rPr lang="en-US" sz="2400" dirty="0"/>
              <a:t>The Sacraments, especially the Mass: how do these foster a sense of personal encounter with Jesus?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4175486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34F4EF-A8D5-4540-B10F-1A5111C76A7A}"/>
              </a:ext>
            </a:extLst>
          </p:cNvPr>
          <p:cNvSpPr>
            <a:spLocks noGrp="1"/>
          </p:cNvSpPr>
          <p:nvPr>
            <p:ph type="title"/>
          </p:nvPr>
        </p:nvSpPr>
        <p:spPr/>
        <p:txBody>
          <a:bodyPr/>
          <a:lstStyle/>
          <a:p>
            <a:r>
              <a:rPr lang="en-US" b="1" dirty="0" smtClean="0"/>
              <a:t/>
            </a:r>
            <a:br>
              <a:rPr lang="en-US" b="1" dirty="0" smtClean="0"/>
            </a:br>
            <a:r>
              <a:rPr lang="en-US" b="1" dirty="0" smtClean="0"/>
              <a:t>Levels </a:t>
            </a:r>
            <a:r>
              <a:rPr lang="en-US" b="1" dirty="0"/>
              <a:t>of Encounter</a:t>
            </a:r>
          </a:p>
        </p:txBody>
      </p:sp>
      <p:sp>
        <p:nvSpPr>
          <p:cNvPr id="3" name="Content Placeholder 2">
            <a:extLst>
              <a:ext uri="{FF2B5EF4-FFF2-40B4-BE49-F238E27FC236}">
                <a16:creationId xmlns="" xmlns:a16="http://schemas.microsoft.com/office/drawing/2014/main" id="{752EEF44-A4D1-4FF1-8C18-BE91AA76909E}"/>
              </a:ext>
            </a:extLst>
          </p:cNvPr>
          <p:cNvSpPr>
            <a:spLocks noGrp="1"/>
          </p:cNvSpPr>
          <p:nvPr>
            <p:ph idx="1"/>
          </p:nvPr>
        </p:nvSpPr>
        <p:spPr>
          <a:xfrm>
            <a:off x="677334" y="2160589"/>
            <a:ext cx="8596668" cy="4483279"/>
          </a:xfrm>
        </p:spPr>
        <p:txBody>
          <a:bodyPr>
            <a:noAutofit/>
          </a:bodyPr>
          <a:lstStyle/>
          <a:p>
            <a:r>
              <a:rPr lang="en-US" sz="2400" dirty="0"/>
              <a:t>Acquaintances</a:t>
            </a:r>
          </a:p>
          <a:p>
            <a:r>
              <a:rPr lang="en-US" sz="2400" dirty="0"/>
              <a:t>Service people at the store or in an office</a:t>
            </a:r>
          </a:p>
          <a:p>
            <a:r>
              <a:rPr lang="en-US" sz="2400" dirty="0"/>
              <a:t>Professional people who relate to me—doctors, counselors, religious, clergy</a:t>
            </a:r>
          </a:p>
          <a:p>
            <a:r>
              <a:rPr lang="en-US" sz="2400" dirty="0"/>
              <a:t>My circle of friends</a:t>
            </a:r>
          </a:p>
          <a:p>
            <a:r>
              <a:rPr lang="en-US" sz="2400" dirty="0"/>
              <a:t>My closest friends</a:t>
            </a:r>
          </a:p>
          <a:p>
            <a:r>
              <a:rPr lang="en-US" sz="2400" dirty="0"/>
              <a:t>My </a:t>
            </a:r>
            <a:r>
              <a:rPr lang="en-US" sz="2400" dirty="0" smtClean="0"/>
              <a:t>family</a:t>
            </a:r>
          </a:p>
          <a:p>
            <a:pPr marL="0" indent="0" algn="ctr">
              <a:buNone/>
            </a:pPr>
            <a:endParaRPr lang="en-US" sz="2400" dirty="0"/>
          </a:p>
          <a:p>
            <a:pPr marL="0" indent="0">
              <a:buNone/>
            </a:pPr>
            <a:r>
              <a:rPr lang="en-US" sz="2400" b="1" dirty="0" smtClean="0">
                <a:solidFill>
                  <a:srgbClr val="6C79BA"/>
                </a:solidFill>
              </a:rPr>
              <a:t>On </a:t>
            </a:r>
            <a:r>
              <a:rPr lang="en-US" sz="2400" b="1" dirty="0">
                <a:solidFill>
                  <a:srgbClr val="6C79BA"/>
                </a:solidFill>
              </a:rPr>
              <a:t>what level does Jesus want to encounter us?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699628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D6464D-401A-45A6-BE0C-7DBC19E0B189}"/>
              </a:ext>
            </a:extLst>
          </p:cNvPr>
          <p:cNvSpPr>
            <a:spLocks noGrp="1"/>
          </p:cNvSpPr>
          <p:nvPr>
            <p:ph type="title"/>
          </p:nvPr>
        </p:nvSpPr>
        <p:spPr/>
        <p:txBody>
          <a:bodyPr/>
          <a:lstStyle/>
          <a:p>
            <a:r>
              <a:rPr lang="en-US" b="1" dirty="0" smtClean="0"/>
              <a:t/>
            </a:r>
            <a:br>
              <a:rPr lang="en-US" b="1" dirty="0" smtClean="0"/>
            </a:br>
            <a:r>
              <a:rPr lang="en-US" b="1" dirty="0" smtClean="0"/>
              <a:t>Encounters </a:t>
            </a:r>
            <a:r>
              <a:rPr lang="en-US" b="1" dirty="0"/>
              <a:t>With Jesus</a:t>
            </a:r>
          </a:p>
        </p:txBody>
      </p:sp>
      <p:sp>
        <p:nvSpPr>
          <p:cNvPr id="3" name="Content Placeholder 2">
            <a:extLst>
              <a:ext uri="{FF2B5EF4-FFF2-40B4-BE49-F238E27FC236}">
                <a16:creationId xmlns="" xmlns:a16="http://schemas.microsoft.com/office/drawing/2014/main" id="{CE7B67D5-D6F3-44E3-9D5D-D1D32766B554}"/>
              </a:ext>
            </a:extLst>
          </p:cNvPr>
          <p:cNvSpPr>
            <a:spLocks noGrp="1"/>
          </p:cNvSpPr>
          <p:nvPr>
            <p:ph idx="1"/>
          </p:nvPr>
        </p:nvSpPr>
        <p:spPr>
          <a:xfrm>
            <a:off x="677334" y="2160589"/>
            <a:ext cx="7957380" cy="3880773"/>
          </a:xfrm>
        </p:spPr>
        <p:txBody>
          <a:bodyPr>
            <a:normAutofit/>
          </a:bodyPr>
          <a:lstStyle/>
          <a:p>
            <a:pPr marL="0" indent="0">
              <a:buNone/>
            </a:pPr>
            <a:r>
              <a:rPr lang="en-US" sz="2400" dirty="0"/>
              <a:t>We can think of our Catholic life, in the end, as a way to have a succession of encounters with Jesus. </a:t>
            </a:r>
            <a:r>
              <a:rPr lang="en-US" sz="2400" dirty="0" smtClean="0"/>
              <a:t>In </a:t>
            </a:r>
            <a:r>
              <a:rPr lang="en-US" sz="2400" dirty="0"/>
              <a:t>some way, every aspect of Catholic life involves encountering Christ, or his Word, or his Church, in his Spirit. </a:t>
            </a:r>
            <a:r>
              <a:rPr lang="en-US" sz="2400" dirty="0" smtClean="0"/>
              <a:t>We </a:t>
            </a:r>
            <a:r>
              <a:rPr lang="en-US" sz="2400" dirty="0"/>
              <a:t>shortchange ourselves and the power of our Catholic faith by not recognizing just how personal and involved we have become with Jesus, and how much Jesus opens our lives to a renewed vision of God, and a powerful life in the Spirit (p. 20).</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42510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2F32651-A4B9-409E-8F4B-198E312135E9}"/>
              </a:ext>
            </a:extLst>
          </p:cNvPr>
          <p:cNvSpPr>
            <a:spLocks noGrp="1"/>
          </p:cNvSpPr>
          <p:nvPr>
            <p:ph type="title"/>
          </p:nvPr>
        </p:nvSpPr>
        <p:spPr/>
        <p:txBody>
          <a:bodyPr/>
          <a:lstStyle/>
          <a:p>
            <a:r>
              <a:rPr lang="en-US" b="1" dirty="0" smtClean="0"/>
              <a:t/>
            </a:r>
            <a:br>
              <a:rPr lang="en-US" b="1" dirty="0" smtClean="0"/>
            </a:br>
            <a:r>
              <a:rPr lang="en-US" b="1" dirty="0" smtClean="0"/>
              <a:t>Spiritual </a:t>
            </a:r>
            <a:r>
              <a:rPr lang="en-US" b="1" dirty="0"/>
              <a:t>Exercise (p. 21) </a:t>
            </a:r>
          </a:p>
        </p:txBody>
      </p:sp>
      <p:sp>
        <p:nvSpPr>
          <p:cNvPr id="3" name="Content Placeholder 2">
            <a:extLst>
              <a:ext uri="{FF2B5EF4-FFF2-40B4-BE49-F238E27FC236}">
                <a16:creationId xmlns="" xmlns:a16="http://schemas.microsoft.com/office/drawing/2014/main" id="{4117FD54-DD88-4799-927C-533A64FAE4B5}"/>
              </a:ext>
            </a:extLst>
          </p:cNvPr>
          <p:cNvSpPr>
            <a:spLocks noGrp="1"/>
          </p:cNvSpPr>
          <p:nvPr>
            <p:ph idx="1"/>
          </p:nvPr>
        </p:nvSpPr>
        <p:spPr/>
        <p:txBody>
          <a:bodyPr>
            <a:noAutofit/>
          </a:bodyPr>
          <a:lstStyle/>
          <a:p>
            <a:pPr marL="0" indent="0">
              <a:buNone/>
            </a:pPr>
            <a:r>
              <a:rPr lang="en-US" sz="2400" dirty="0"/>
              <a:t>“The Christian faith is above all conversion to Jesus Christ, full and sincere adherence to his person, and the decision to walk in his footsteps. </a:t>
            </a:r>
            <a:r>
              <a:rPr lang="en-US" sz="2400" dirty="0" smtClean="0"/>
              <a:t>Faith </a:t>
            </a:r>
            <a:r>
              <a:rPr lang="en-US" sz="2400" dirty="0"/>
              <a:t>is a personal encounter with Jesus Christ making, of oneself a disciple of him” (General Directory for Catechesis, #53</a:t>
            </a:r>
            <a:r>
              <a:rPr lang="en-US" sz="2400" dirty="0" smtClean="0"/>
              <a:t>).</a:t>
            </a:r>
            <a:endParaRPr lang="en-US" sz="2400" dirty="0"/>
          </a:p>
          <a:p>
            <a:pPr>
              <a:buFont typeface="Wingdings" panose="05000000000000000000" pitchFamily="2" charset="2"/>
              <a:buChar char="Ø"/>
            </a:pPr>
            <a:r>
              <a:rPr lang="en-US" sz="2400" dirty="0"/>
              <a:t>Explore the word “adhere”—to “stick to” something.</a:t>
            </a:r>
          </a:p>
          <a:p>
            <a:pPr>
              <a:buFont typeface="Wingdings" panose="05000000000000000000" pitchFamily="2" charset="2"/>
              <a:buChar char="Ø"/>
            </a:pPr>
            <a:r>
              <a:rPr lang="en-US" sz="2400" dirty="0"/>
              <a:t>In what way do you think this word is reflective of your relationship with Jesus?</a:t>
            </a:r>
          </a:p>
          <a:p>
            <a:pPr>
              <a:buFont typeface="Wingdings" panose="05000000000000000000" pitchFamily="2" charset="2"/>
              <a:buChar char="Ø"/>
            </a:pPr>
            <a:r>
              <a:rPr lang="en-US" sz="2400" dirty="0"/>
              <a:t>In what way does it reflect Jesus’ relationship with you?</a:t>
            </a:r>
          </a:p>
          <a:p>
            <a:pPr marL="0" indent="0">
              <a:buNone/>
            </a:pPr>
            <a:endParaRPr lang="en-US" sz="2400" dirty="0"/>
          </a:p>
          <a:p>
            <a:pPr marL="0" indent="0">
              <a:buNone/>
            </a:pPr>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046255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57272DE-AEC2-4CC3-A5F6-B8127F3C17DF}"/>
              </a:ext>
            </a:extLst>
          </p:cNvPr>
          <p:cNvSpPr>
            <a:spLocks noGrp="1"/>
          </p:cNvSpPr>
          <p:nvPr>
            <p:ph type="title"/>
          </p:nvPr>
        </p:nvSpPr>
        <p:spPr/>
        <p:txBody>
          <a:bodyPr/>
          <a:lstStyle/>
          <a:p>
            <a:r>
              <a:rPr lang="en-US" b="1" dirty="0" smtClean="0"/>
              <a:t/>
            </a:r>
            <a:br>
              <a:rPr lang="en-US" b="1" dirty="0" smtClean="0"/>
            </a:br>
            <a:r>
              <a:rPr lang="en-US" b="1" dirty="0" smtClean="0"/>
              <a:t>Scripture</a:t>
            </a:r>
            <a:r>
              <a:rPr lang="en-US" b="1" dirty="0" smtClean="0">
                <a:solidFill>
                  <a:prstClr val="black"/>
                </a:solidFill>
              </a:rPr>
              <a:t>—</a:t>
            </a:r>
            <a:r>
              <a:rPr lang="en-US" b="1" dirty="0" smtClean="0"/>
              <a:t>John </a:t>
            </a:r>
            <a:r>
              <a:rPr lang="en-US" b="1" dirty="0"/>
              <a:t>1:35-42</a:t>
            </a:r>
          </a:p>
        </p:txBody>
      </p:sp>
      <p:sp>
        <p:nvSpPr>
          <p:cNvPr id="3" name="Content Placeholder 2">
            <a:extLst>
              <a:ext uri="{FF2B5EF4-FFF2-40B4-BE49-F238E27FC236}">
                <a16:creationId xmlns="" xmlns:a16="http://schemas.microsoft.com/office/drawing/2014/main" id="{FD2004F7-7CF1-4565-98B5-14C6038BC297}"/>
              </a:ext>
            </a:extLst>
          </p:cNvPr>
          <p:cNvSpPr>
            <a:spLocks noGrp="1"/>
          </p:cNvSpPr>
          <p:nvPr>
            <p:ph idx="1"/>
          </p:nvPr>
        </p:nvSpPr>
        <p:spPr/>
        <p:txBody>
          <a:bodyPr>
            <a:noAutofit/>
          </a:bodyPr>
          <a:lstStyle/>
          <a:p>
            <a:pPr marL="0" indent="0">
              <a:buNone/>
            </a:pPr>
            <a:r>
              <a:rPr lang="en-US" sz="2100" dirty="0"/>
              <a:t>The next day John was there again with two of his disciples, and as he watched Jesus walk by, he said, “Behold, the Lamb of God.”</a:t>
            </a:r>
            <a:r>
              <a:rPr lang="en-US" sz="2100" baseline="30000" dirty="0"/>
              <a:t> </a:t>
            </a:r>
            <a:r>
              <a:rPr lang="en-US" sz="2100" dirty="0"/>
              <a:t>The two disciples</a:t>
            </a:r>
            <a:r>
              <a:rPr lang="en-US" sz="2100" baseline="30000" dirty="0"/>
              <a:t> </a:t>
            </a:r>
            <a:r>
              <a:rPr lang="en-US" sz="2100" dirty="0"/>
              <a:t>heard what he said and followed Jesus. Jesus turned and saw them following him and said to them, “What are you looking for?” They said to him, “Rabbi” (which translated means Teacher), “where are you staying?” </a:t>
            </a:r>
            <a:r>
              <a:rPr lang="en-US" sz="2100" dirty="0" smtClean="0"/>
              <a:t>He </a:t>
            </a:r>
            <a:r>
              <a:rPr lang="en-US" sz="2100" dirty="0"/>
              <a:t>said to them, “Come, and you will see.” So they went and saw where he was staying, and they stayed with him that day. It was about four in the afternoon.</a:t>
            </a:r>
            <a:r>
              <a:rPr lang="en-US" sz="2100" baseline="30000" dirty="0"/>
              <a:t> </a:t>
            </a:r>
            <a:r>
              <a:rPr lang="en-US" sz="2100" dirty="0" smtClean="0"/>
              <a:t>Andrew</a:t>
            </a:r>
            <a:r>
              <a:rPr lang="en-US" sz="2100" dirty="0"/>
              <a:t>, the brother of Simon Peter, was one of the two who heard John and followed Jesus. He first found his own brother Simon and told him, “We have found the Messiah” (which is translated Anointed</a:t>
            </a:r>
            <a:r>
              <a:rPr lang="en-US" sz="2100" dirty="0" smtClean="0"/>
              <a:t>). </a:t>
            </a:r>
            <a:r>
              <a:rPr lang="en-US" sz="2100" dirty="0"/>
              <a:t>Then he brought him to Jesus. Jesus looked at him and said, “You are Simon the son of John;</a:t>
            </a:r>
            <a:r>
              <a:rPr lang="en-US" sz="2100" baseline="30000" dirty="0"/>
              <a:t> </a:t>
            </a:r>
            <a:r>
              <a:rPr lang="en-US" sz="2100" dirty="0"/>
              <a:t>you will be called Cephas” (which is translated Peter</a:t>
            </a:r>
            <a:r>
              <a:rPr lang="en-US" sz="2100" dirty="0" smtClean="0"/>
              <a:t>).</a:t>
            </a:r>
            <a:endParaRPr lang="en-US" sz="21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680780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8ADC408-E1C3-4119-8D75-E88C61255C8D}"/>
              </a:ext>
            </a:extLst>
          </p:cNvPr>
          <p:cNvSpPr>
            <a:spLocks noGrp="1"/>
          </p:cNvSpPr>
          <p:nvPr>
            <p:ph type="title"/>
          </p:nvPr>
        </p:nvSpPr>
        <p:spPr/>
        <p:txBody>
          <a:bodyPr/>
          <a:lstStyle/>
          <a:p>
            <a:r>
              <a:rPr lang="en-US" b="1" dirty="0" smtClean="0"/>
              <a:t/>
            </a:r>
            <a:br>
              <a:rPr lang="en-US" b="1" dirty="0" smtClean="0"/>
            </a:br>
            <a:r>
              <a:rPr lang="en-US" b="1" dirty="0" smtClean="0"/>
              <a:t>Conclusion</a:t>
            </a:r>
            <a:endParaRPr lang="en-US" b="1" dirty="0"/>
          </a:p>
        </p:txBody>
      </p:sp>
      <p:sp>
        <p:nvSpPr>
          <p:cNvPr id="3" name="Content Placeholder 2">
            <a:extLst>
              <a:ext uri="{FF2B5EF4-FFF2-40B4-BE49-F238E27FC236}">
                <a16:creationId xmlns="" xmlns:a16="http://schemas.microsoft.com/office/drawing/2014/main" id="{52329AC9-0708-40D2-A214-C6162262594E}"/>
              </a:ext>
            </a:extLst>
          </p:cNvPr>
          <p:cNvSpPr>
            <a:spLocks noGrp="1"/>
          </p:cNvSpPr>
          <p:nvPr>
            <p:ph idx="1"/>
          </p:nvPr>
        </p:nvSpPr>
        <p:spPr>
          <a:xfrm>
            <a:off x="677334" y="2160589"/>
            <a:ext cx="7899507" cy="3880773"/>
          </a:xfrm>
        </p:spPr>
        <p:txBody>
          <a:bodyPr>
            <a:noAutofit/>
          </a:bodyPr>
          <a:lstStyle/>
          <a:p>
            <a:r>
              <a:rPr lang="en-US" sz="2400" dirty="0"/>
              <a:t>Thank you for coming and participating.</a:t>
            </a:r>
          </a:p>
          <a:p>
            <a:r>
              <a:rPr lang="en-US" sz="2400" dirty="0"/>
              <a:t>Please think of bringing a friend along next week.</a:t>
            </a:r>
          </a:p>
          <a:p>
            <a:r>
              <a:rPr lang="en-US" sz="2400" dirty="0"/>
              <a:t>We invite you to spend some time in hospitality after our session.</a:t>
            </a:r>
          </a:p>
          <a:p>
            <a:r>
              <a:rPr lang="en-US" sz="2400" dirty="0"/>
              <a:t>In a couple of weeks we will start looking at the Bible, so please be sure you have one handy. </a:t>
            </a:r>
            <a:r>
              <a:rPr lang="en-US" sz="2400" dirty="0" smtClean="0"/>
              <a:t>If </a:t>
            </a:r>
            <a:r>
              <a:rPr lang="en-US" sz="2400" dirty="0"/>
              <a:t>you are looking for a new Bible, you should choose one that has a lot of footnotes. </a:t>
            </a:r>
            <a:r>
              <a:rPr lang="en-US" sz="2400" dirty="0" smtClean="0"/>
              <a:t>Talk </a:t>
            </a:r>
            <a:r>
              <a:rPr lang="en-US" sz="2400" dirty="0"/>
              <a:t>to me after our session for specific suggestions. </a:t>
            </a:r>
          </a:p>
          <a:p>
            <a:r>
              <a:rPr lang="en-US" sz="2400" dirty="0"/>
              <a:t>Please stand and recite together the Catholic Discipleship prayer and the Lord’s Prayer.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56564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4FE3EE-13F9-42EC-A5DC-C48FF173F07E}"/>
              </a:ext>
            </a:extLst>
          </p:cNvPr>
          <p:cNvSpPr>
            <a:spLocks noGrp="1"/>
          </p:cNvSpPr>
          <p:nvPr>
            <p:ph type="title"/>
          </p:nvPr>
        </p:nvSpPr>
        <p:spPr/>
        <p:txBody>
          <a:bodyPr/>
          <a:lstStyle/>
          <a:p>
            <a:r>
              <a:rPr lang="en-US" b="1" dirty="0" smtClean="0"/>
              <a:t/>
            </a:r>
            <a:br>
              <a:rPr lang="en-US" b="1" dirty="0" smtClean="0"/>
            </a:br>
            <a:r>
              <a:rPr lang="en-US" b="1" dirty="0" smtClean="0"/>
              <a:t>Catholic </a:t>
            </a:r>
            <a:r>
              <a:rPr lang="en-US" b="1" dirty="0"/>
              <a:t>Discipleship Prayer</a:t>
            </a:r>
          </a:p>
        </p:txBody>
      </p:sp>
      <p:sp>
        <p:nvSpPr>
          <p:cNvPr id="3" name="Content Placeholder 2">
            <a:extLst>
              <a:ext uri="{FF2B5EF4-FFF2-40B4-BE49-F238E27FC236}">
                <a16:creationId xmlns="" xmlns:a16="http://schemas.microsoft.com/office/drawing/2014/main" id="{203F6F52-8091-49B3-A2DE-A5509A6551AD}"/>
              </a:ext>
            </a:extLst>
          </p:cNvPr>
          <p:cNvSpPr>
            <a:spLocks noGrp="1"/>
          </p:cNvSpPr>
          <p:nvPr>
            <p:ph idx="1"/>
          </p:nvPr>
        </p:nvSpPr>
        <p:spPr/>
        <p:txBody>
          <a:bodyPr>
            <a:noAutofit/>
          </a:bodyPr>
          <a:lstStyle/>
          <a:p>
            <a:pPr marL="0" indent="0">
              <a:buNone/>
            </a:pPr>
            <a:r>
              <a:rPr lang="en-US" sz="2400" b="1" dirty="0"/>
              <a:t>Lord, God, through our baptisms you have made us disciples, followers of Jesus who attend to his Word, pray and worship in his Spirit, experience love in his community of the Church, and are sent to serve by helping others as he did. </a:t>
            </a:r>
            <a:r>
              <a:rPr lang="en-US" sz="2400" b="1" dirty="0" smtClean="0"/>
              <a:t>Lead </a:t>
            </a:r>
            <a:r>
              <a:rPr lang="en-US" sz="2400" b="1" dirty="0"/>
              <a:t>us, Father, more fully into your Kingdom, which Jesus came to begin and fulfill.  Help us, through his Spirit, to adhere to him and bring his Good News to all we encounter. </a:t>
            </a:r>
            <a:r>
              <a:rPr lang="en-US" sz="2400" b="1" dirty="0" smtClean="0"/>
              <a:t>We </a:t>
            </a:r>
            <a:r>
              <a:rPr lang="en-US" sz="2400" b="1" dirty="0"/>
              <a:t>pray this in his name. </a:t>
            </a:r>
            <a:r>
              <a:rPr lang="en-US" sz="2400" b="1" dirty="0" smtClean="0"/>
              <a:t>Amen</a:t>
            </a:r>
            <a:r>
              <a:rPr lang="en-US" sz="2400" b="1" dirty="0"/>
              <a:t>.</a:t>
            </a:r>
            <a:endParaRPr lang="en-US" sz="2400" dirty="0"/>
          </a:p>
          <a:p>
            <a:pPr marL="0" indent="0">
              <a:buNone/>
            </a:pPr>
            <a:endParaRPr lang="en-US" sz="2400" dirty="0"/>
          </a:p>
          <a:p>
            <a:pPr marL="0" indent="0">
              <a:buNone/>
            </a:pPr>
            <a:r>
              <a:rPr lang="en-US" sz="2400" b="1" i="1" dirty="0"/>
              <a:t>Our </a:t>
            </a:r>
            <a:r>
              <a:rPr lang="en-US" sz="2400" b="1" i="1" dirty="0" smtClean="0"/>
              <a:t>Father... </a:t>
            </a:r>
            <a:endParaRPr lang="en-US" sz="2400" b="1"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341050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4ABFD5F-422F-42BB-B973-C48C8FF3BE02}"/>
              </a:ext>
            </a:extLst>
          </p:cNvPr>
          <p:cNvSpPr>
            <a:spLocks noGrp="1"/>
          </p:cNvSpPr>
          <p:nvPr>
            <p:ph type="title"/>
          </p:nvPr>
        </p:nvSpPr>
        <p:spPr/>
        <p:txBody>
          <a:bodyPr/>
          <a:lstStyle/>
          <a:p>
            <a:r>
              <a:rPr lang="en-US" b="1" dirty="0" smtClean="0"/>
              <a:t/>
            </a:r>
            <a:br>
              <a:rPr lang="en-US" b="1" dirty="0" smtClean="0"/>
            </a:br>
            <a:r>
              <a:rPr lang="en-US" b="1" dirty="0" smtClean="0"/>
              <a:t>Opening </a:t>
            </a:r>
            <a:r>
              <a:rPr lang="en-US" b="1" dirty="0"/>
              <a:t>Prayer</a:t>
            </a:r>
          </a:p>
        </p:txBody>
      </p:sp>
      <p:sp>
        <p:nvSpPr>
          <p:cNvPr id="3" name="Content Placeholder 2">
            <a:extLst>
              <a:ext uri="{FF2B5EF4-FFF2-40B4-BE49-F238E27FC236}">
                <a16:creationId xmlns="" xmlns:a16="http://schemas.microsoft.com/office/drawing/2014/main" id="{87C2CC5B-EB82-4CA3-8ED8-B12B94829F1B}"/>
              </a:ext>
            </a:extLst>
          </p:cNvPr>
          <p:cNvSpPr>
            <a:spLocks noGrp="1"/>
          </p:cNvSpPr>
          <p:nvPr>
            <p:ph idx="1"/>
          </p:nvPr>
        </p:nvSpPr>
        <p:spPr/>
        <p:txBody>
          <a:bodyPr>
            <a:noAutofit/>
          </a:bodyPr>
          <a:lstStyle/>
          <a:p>
            <a:pPr marL="0" indent="0">
              <a:buNone/>
            </a:pPr>
            <a:r>
              <a:rPr lang="en-US" sz="2400" b="1" dirty="0"/>
              <a:t>O Holy Spirit of God, take me as your disciple. </a:t>
            </a:r>
            <a:r>
              <a:rPr lang="en-US" sz="2400" b="1" dirty="0" smtClean="0"/>
              <a:t>Guide </a:t>
            </a:r>
            <a:r>
              <a:rPr lang="en-US" sz="2400" b="1" dirty="0"/>
              <a:t>me, illuminate me, sanctify me. </a:t>
            </a:r>
            <a:r>
              <a:rPr lang="en-US" sz="2400" b="1" dirty="0" smtClean="0"/>
              <a:t>Bind </a:t>
            </a:r>
            <a:r>
              <a:rPr lang="en-US" sz="2400" b="1" dirty="0"/>
              <a:t>my hands that they may do no evil. </a:t>
            </a:r>
            <a:r>
              <a:rPr lang="en-US" sz="2400" b="1" dirty="0" smtClean="0"/>
              <a:t>Cover </a:t>
            </a:r>
            <a:r>
              <a:rPr lang="en-US" sz="2400" b="1" dirty="0"/>
              <a:t>my eyes that they may see it no more</a:t>
            </a:r>
            <a:r>
              <a:rPr lang="en-US" sz="2400" b="1" dirty="0" smtClean="0"/>
              <a:t>. </a:t>
            </a:r>
            <a:r>
              <a:rPr lang="en-US" sz="2400" b="1" dirty="0"/>
              <a:t>Sanctify my heart, that evil may not dwell within me. </a:t>
            </a:r>
            <a:r>
              <a:rPr lang="en-US" sz="2400" b="1" dirty="0" smtClean="0"/>
              <a:t>Be </a:t>
            </a:r>
            <a:r>
              <a:rPr lang="en-US" sz="2400" b="1" dirty="0"/>
              <a:t>my guard. </a:t>
            </a:r>
            <a:r>
              <a:rPr lang="en-US" sz="2400" b="1" dirty="0" smtClean="0"/>
              <a:t>Be </a:t>
            </a:r>
            <a:r>
              <a:rPr lang="en-US" sz="2400" b="1" dirty="0"/>
              <a:t>my guide.</a:t>
            </a:r>
            <a:endParaRPr lang="en-US" sz="2400" dirty="0"/>
          </a:p>
          <a:p>
            <a:pPr marL="0" indent="0">
              <a:buNone/>
            </a:pPr>
            <a:r>
              <a:rPr lang="en-US" sz="2400" b="1" dirty="0"/>
              <a:t>Wherever you lead me, I will go. </a:t>
            </a:r>
            <a:r>
              <a:rPr lang="en-US" sz="2400" b="1" dirty="0" smtClean="0"/>
              <a:t>Whatever </a:t>
            </a:r>
            <a:r>
              <a:rPr lang="en-US" sz="2400" b="1" dirty="0"/>
              <a:t>you forbid me, I will renounce.  Whatever you command me, in your strength I will do. </a:t>
            </a:r>
            <a:r>
              <a:rPr lang="en-US" sz="2400" b="1" dirty="0" smtClean="0"/>
              <a:t>Lead </a:t>
            </a:r>
            <a:r>
              <a:rPr lang="en-US" sz="2400" b="1" dirty="0"/>
              <a:t>me, then, to the fullness of your truth. Amen.</a:t>
            </a:r>
            <a:endParaRPr lang="en-US" sz="2400" dirty="0"/>
          </a:p>
          <a:p>
            <a:pPr marL="0" indent="0">
              <a:buNone/>
            </a:pPr>
            <a:endParaRPr lang="en-US" sz="2400" i="1" dirty="0" smtClean="0"/>
          </a:p>
          <a:p>
            <a:pPr marL="0" indent="0">
              <a:buNone/>
            </a:pPr>
            <a:r>
              <a:rPr lang="en-US" sz="2400" i="1" dirty="0" smtClean="0"/>
              <a:t>- Henry </a:t>
            </a:r>
            <a:r>
              <a:rPr lang="en-US" sz="2400" i="1" dirty="0"/>
              <a:t>Edward Cardinal Manning, </a:t>
            </a:r>
            <a:r>
              <a:rPr lang="en-US" sz="2400" i="1" dirty="0" smtClean="0"/>
              <a:t>1809-1892</a:t>
            </a:r>
            <a:endParaRPr lang="en-US" sz="2400"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863443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A9AAA3-CEC6-435C-AFD9-9C1D278EAF1C}"/>
              </a:ext>
            </a:extLst>
          </p:cNvPr>
          <p:cNvSpPr>
            <a:spLocks noGrp="1"/>
          </p:cNvSpPr>
          <p:nvPr>
            <p:ph type="title"/>
          </p:nvPr>
        </p:nvSpPr>
        <p:spPr/>
        <p:txBody>
          <a:bodyPr/>
          <a:lstStyle/>
          <a:p>
            <a:r>
              <a:rPr lang="en-US" b="1" dirty="0" smtClean="0"/>
              <a:t/>
            </a:r>
            <a:br>
              <a:rPr lang="en-US" b="1" dirty="0" smtClean="0"/>
            </a:br>
            <a:r>
              <a:rPr lang="en-US" b="1" dirty="0" smtClean="0"/>
              <a:t>Orientation</a:t>
            </a:r>
            <a:endParaRPr lang="en-US" b="1" dirty="0"/>
          </a:p>
        </p:txBody>
      </p:sp>
      <p:sp>
        <p:nvSpPr>
          <p:cNvPr id="3" name="Content Placeholder 2">
            <a:extLst>
              <a:ext uri="{FF2B5EF4-FFF2-40B4-BE49-F238E27FC236}">
                <a16:creationId xmlns="" xmlns:a16="http://schemas.microsoft.com/office/drawing/2014/main" id="{84AFBEC1-F372-4E47-9037-DF88ECA3CB44}"/>
              </a:ext>
            </a:extLst>
          </p:cNvPr>
          <p:cNvSpPr>
            <a:spLocks noGrp="1"/>
          </p:cNvSpPr>
          <p:nvPr>
            <p:ph idx="1"/>
          </p:nvPr>
        </p:nvSpPr>
        <p:spPr/>
        <p:txBody>
          <a:bodyPr>
            <a:normAutofit/>
          </a:bodyPr>
          <a:lstStyle/>
          <a:p>
            <a:r>
              <a:rPr lang="en-US" sz="2400" dirty="0"/>
              <a:t>The twelve units of </a:t>
            </a:r>
            <a:r>
              <a:rPr lang="en-US" sz="2400" i="1" dirty="0"/>
              <a:t>Catholic Discipleship </a:t>
            </a:r>
            <a:r>
              <a:rPr lang="en-US" sz="2400" dirty="0"/>
              <a:t>will help us explore dimensions of what it means to be a missionary disciple in the Church today.</a:t>
            </a:r>
          </a:p>
          <a:p>
            <a:r>
              <a:rPr lang="en-US" sz="2400" dirty="0"/>
              <a:t>Each unit has an essay section, a spiritual exercise section, and a Scripture passage with reflection questions.</a:t>
            </a:r>
          </a:p>
          <a:p>
            <a:r>
              <a:rPr lang="en-US" sz="2400" dirty="0"/>
              <a:t>Please read the essay section before each meeting.</a:t>
            </a:r>
          </a:p>
          <a:p>
            <a:r>
              <a:rPr lang="en-US" sz="2400" dirty="0"/>
              <a:t>We will do the spiritual exercises together.</a:t>
            </a:r>
          </a:p>
          <a:p>
            <a:r>
              <a:rPr lang="en-US" sz="2400" dirty="0"/>
              <a:t>We will use the Scripture as part of our prayer.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102846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5D3BE4-573C-4C9C-A36C-D49A758625F7}"/>
              </a:ext>
            </a:extLst>
          </p:cNvPr>
          <p:cNvSpPr>
            <a:spLocks noGrp="1"/>
          </p:cNvSpPr>
          <p:nvPr>
            <p:ph type="title"/>
          </p:nvPr>
        </p:nvSpPr>
        <p:spPr/>
        <p:txBody>
          <a:bodyPr/>
          <a:lstStyle/>
          <a:p>
            <a:r>
              <a:rPr lang="en-US" b="1" dirty="0" smtClean="0"/>
              <a:t/>
            </a:r>
            <a:br>
              <a:rPr lang="en-US" b="1" dirty="0" smtClean="0"/>
            </a:br>
            <a:r>
              <a:rPr lang="en-US" b="1" dirty="0" smtClean="0"/>
              <a:t>Objectives</a:t>
            </a:r>
            <a:endParaRPr lang="en-US" b="1" dirty="0"/>
          </a:p>
        </p:txBody>
      </p:sp>
      <p:sp>
        <p:nvSpPr>
          <p:cNvPr id="3" name="Content Placeholder 2">
            <a:extLst>
              <a:ext uri="{FF2B5EF4-FFF2-40B4-BE49-F238E27FC236}">
                <a16:creationId xmlns="" xmlns:a16="http://schemas.microsoft.com/office/drawing/2014/main" id="{7BD77901-F097-4D5F-B39C-3D522646AD0B}"/>
              </a:ext>
            </a:extLst>
          </p:cNvPr>
          <p:cNvSpPr>
            <a:spLocks noGrp="1"/>
          </p:cNvSpPr>
          <p:nvPr>
            <p:ph idx="1"/>
          </p:nvPr>
        </p:nvSpPr>
        <p:spPr/>
        <p:txBody>
          <a:bodyPr>
            <a:normAutofit/>
          </a:bodyPr>
          <a:lstStyle/>
          <a:p>
            <a:r>
              <a:rPr lang="en-US" sz="2400" dirty="0"/>
              <a:t>To get familiar with the word “encounter”</a:t>
            </a:r>
          </a:p>
          <a:p>
            <a:r>
              <a:rPr lang="en-US" sz="2400" dirty="0"/>
              <a:t>To see how this word is being used in Church documents</a:t>
            </a:r>
          </a:p>
          <a:p>
            <a:r>
              <a:rPr lang="en-US" sz="2400" dirty="0"/>
              <a:t>To explore the sense of “personal encounter with Jesus”</a:t>
            </a:r>
          </a:p>
          <a:p>
            <a:r>
              <a:rPr lang="en-US" sz="2400" dirty="0"/>
              <a:t>To examine the various ways Catholics do experience encounter as part of their faith life</a:t>
            </a:r>
          </a:p>
          <a:p>
            <a:r>
              <a:rPr lang="en-US" sz="2400" dirty="0"/>
              <a:t>To look at the different nuances in our encounters in life</a:t>
            </a:r>
          </a:p>
          <a:p>
            <a:endParaRPr lang="en-US"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847209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AD8F986-7564-442A-8B34-492369630F35}"/>
              </a:ext>
            </a:extLst>
          </p:cNvPr>
          <p:cNvSpPr>
            <a:spLocks noGrp="1"/>
          </p:cNvSpPr>
          <p:nvPr>
            <p:ph type="title"/>
          </p:nvPr>
        </p:nvSpPr>
        <p:spPr/>
        <p:txBody>
          <a:bodyPr/>
          <a:lstStyle/>
          <a:p>
            <a:r>
              <a:rPr lang="en-US" b="1" dirty="0" smtClean="0"/>
              <a:t/>
            </a:r>
            <a:br>
              <a:rPr lang="en-US" b="1" dirty="0" smtClean="0"/>
            </a:br>
            <a:r>
              <a:rPr lang="en-US" b="1" dirty="0" smtClean="0"/>
              <a:t>“</a:t>
            </a:r>
            <a:r>
              <a:rPr lang="en-US" b="1" dirty="0"/>
              <a:t>Encounter”</a:t>
            </a:r>
          </a:p>
        </p:txBody>
      </p:sp>
      <p:sp>
        <p:nvSpPr>
          <p:cNvPr id="3" name="Content Placeholder 2">
            <a:extLst>
              <a:ext uri="{FF2B5EF4-FFF2-40B4-BE49-F238E27FC236}">
                <a16:creationId xmlns="" xmlns:a16="http://schemas.microsoft.com/office/drawing/2014/main" id="{BE957620-72D6-4801-903F-A6C98BFE81FF}"/>
              </a:ext>
            </a:extLst>
          </p:cNvPr>
          <p:cNvSpPr>
            <a:spLocks noGrp="1"/>
          </p:cNvSpPr>
          <p:nvPr>
            <p:ph idx="1"/>
          </p:nvPr>
        </p:nvSpPr>
        <p:spPr>
          <a:xfrm>
            <a:off x="677333" y="2160589"/>
            <a:ext cx="8790757" cy="3880773"/>
          </a:xfrm>
        </p:spPr>
        <p:txBody>
          <a:bodyPr>
            <a:noAutofit/>
          </a:bodyPr>
          <a:lstStyle/>
          <a:p>
            <a:r>
              <a:rPr lang="en-US" sz="2400" dirty="0"/>
              <a:t>Part of the language of “On Catechesis in our Time” (St. John Paul II, 1979)</a:t>
            </a:r>
          </a:p>
          <a:p>
            <a:r>
              <a:rPr lang="en-US" sz="2400" dirty="0"/>
              <a:t>Incorporated into the General Directory for Catechesis</a:t>
            </a:r>
          </a:p>
          <a:p>
            <a:r>
              <a:rPr lang="en-US" sz="2400" dirty="0"/>
              <a:t>Used by St. John Paul II when he issued “Ecclesia in America”—from the meeting of the bishops of North and South America in 2000</a:t>
            </a:r>
          </a:p>
          <a:p>
            <a:r>
              <a:rPr lang="en-US" sz="2400" dirty="0"/>
              <a:t>Part of the language of the “On the New Evangelization” synod called for by Pope Benedict and held in Rome in 2012</a:t>
            </a:r>
          </a:p>
          <a:p>
            <a:r>
              <a:rPr lang="en-US" sz="2400" dirty="0"/>
              <a:t>A major theme from Pope Francis in “The Joy of the Gospel” (2013)</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919788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AD8F986-7564-442A-8B34-492369630F35}"/>
              </a:ext>
            </a:extLst>
          </p:cNvPr>
          <p:cNvSpPr>
            <a:spLocks noGrp="1"/>
          </p:cNvSpPr>
          <p:nvPr>
            <p:ph type="title"/>
          </p:nvPr>
        </p:nvSpPr>
        <p:spPr/>
        <p:txBody>
          <a:bodyPr/>
          <a:lstStyle/>
          <a:p>
            <a:r>
              <a:rPr lang="en-US" b="1" dirty="0" smtClean="0"/>
              <a:t/>
            </a:r>
            <a:br>
              <a:rPr lang="en-US" b="1" dirty="0" smtClean="0"/>
            </a:br>
            <a:r>
              <a:rPr lang="en-US" b="1" dirty="0" smtClean="0"/>
              <a:t>Encounter</a:t>
            </a:r>
            <a:endParaRPr lang="en-US" b="1" dirty="0"/>
          </a:p>
        </p:txBody>
      </p:sp>
      <p:sp>
        <p:nvSpPr>
          <p:cNvPr id="3" name="Content Placeholder 2">
            <a:extLst>
              <a:ext uri="{FF2B5EF4-FFF2-40B4-BE49-F238E27FC236}">
                <a16:creationId xmlns="" xmlns:a16="http://schemas.microsoft.com/office/drawing/2014/main" id="{BE957620-72D6-4801-903F-A6C98BFE81FF}"/>
              </a:ext>
            </a:extLst>
          </p:cNvPr>
          <p:cNvSpPr>
            <a:spLocks noGrp="1"/>
          </p:cNvSpPr>
          <p:nvPr>
            <p:ph idx="1"/>
          </p:nvPr>
        </p:nvSpPr>
        <p:spPr>
          <a:xfrm>
            <a:off x="677334" y="2160589"/>
            <a:ext cx="8906504" cy="3880773"/>
          </a:xfrm>
        </p:spPr>
        <p:txBody>
          <a:bodyPr>
            <a:normAutofit/>
          </a:bodyPr>
          <a:lstStyle/>
          <a:p>
            <a:r>
              <a:rPr lang="en-US" sz="2400" dirty="0"/>
              <a:t>“Catechesis in our Time”: Accordingly, the definitive aim of catechesis is to put people not only in touch but in communion, in intimacy, with Jesus </a:t>
            </a:r>
            <a:r>
              <a:rPr lang="en-US" sz="2400" dirty="0" smtClean="0"/>
              <a:t>Christ... </a:t>
            </a:r>
            <a:r>
              <a:rPr lang="en-US" sz="2400" dirty="0"/>
              <a:t>(#5). </a:t>
            </a:r>
          </a:p>
          <a:p>
            <a:r>
              <a:rPr lang="en-US" sz="2400" dirty="0"/>
              <a:t>General Directory for Catechesis: The Christian faith is, above all, conversion to Jesus Christ, full and sincere adherence to his person and the decision to walk in his footsteps. </a:t>
            </a:r>
            <a:r>
              <a:rPr lang="en-US" sz="2400" dirty="0" smtClean="0"/>
              <a:t>Faith </a:t>
            </a:r>
            <a:r>
              <a:rPr lang="en-US" sz="2400" dirty="0"/>
              <a:t>is a personal encounter with </a:t>
            </a:r>
            <a:r>
              <a:rPr lang="en-US" sz="2400" dirty="0" smtClean="0"/>
              <a:t>Jesus...(#</a:t>
            </a:r>
            <a:r>
              <a:rPr lang="en-US" sz="2400" dirty="0"/>
              <a:t>53). </a:t>
            </a:r>
          </a:p>
          <a:p>
            <a:endParaRPr lang="en-US"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467489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8A4EBC-B75C-4314-82E9-2F9C05F95999}"/>
              </a:ext>
            </a:extLst>
          </p:cNvPr>
          <p:cNvSpPr>
            <a:spLocks noGrp="1"/>
          </p:cNvSpPr>
          <p:nvPr>
            <p:ph type="title"/>
          </p:nvPr>
        </p:nvSpPr>
        <p:spPr/>
        <p:txBody>
          <a:bodyPr/>
          <a:lstStyle/>
          <a:p>
            <a:r>
              <a:rPr lang="en-US" b="1" dirty="0" smtClean="0"/>
              <a:t/>
            </a:r>
            <a:br>
              <a:rPr lang="en-US" b="1" dirty="0" smtClean="0"/>
            </a:br>
            <a:r>
              <a:rPr lang="en-US" b="1" dirty="0" smtClean="0"/>
              <a:t>Encounter</a:t>
            </a:r>
            <a:endParaRPr lang="en-US" b="1" dirty="0"/>
          </a:p>
        </p:txBody>
      </p:sp>
      <p:sp>
        <p:nvSpPr>
          <p:cNvPr id="3" name="Content Placeholder 2">
            <a:extLst>
              <a:ext uri="{FF2B5EF4-FFF2-40B4-BE49-F238E27FC236}">
                <a16:creationId xmlns="" xmlns:a16="http://schemas.microsoft.com/office/drawing/2014/main" id="{B84C68AE-B99A-4855-8FDA-362A0341D236}"/>
              </a:ext>
            </a:extLst>
          </p:cNvPr>
          <p:cNvSpPr>
            <a:spLocks noGrp="1"/>
          </p:cNvSpPr>
          <p:nvPr>
            <p:ph idx="1"/>
          </p:nvPr>
        </p:nvSpPr>
        <p:spPr>
          <a:xfrm>
            <a:off x="677334" y="2160589"/>
            <a:ext cx="8466666" cy="3880773"/>
          </a:xfrm>
        </p:spPr>
        <p:txBody>
          <a:bodyPr>
            <a:normAutofit lnSpcReduction="10000"/>
          </a:bodyPr>
          <a:lstStyle/>
          <a:p>
            <a:r>
              <a:rPr lang="en-US" sz="2400" dirty="0"/>
              <a:t>“Ecclesia in America”: This presence of the Risen One in the Church makes it possible for us to encounter him, thanks to the invisible working of his life-giving Spirit. This encounter takes place in the faith received from and lived in the Church, the Mystical Body of Christ (#68). </a:t>
            </a:r>
          </a:p>
          <a:p>
            <a:r>
              <a:rPr lang="en-US" sz="2400" dirty="0"/>
              <a:t>Synod on New Evangelization: [The] New Evangelization for the transmission of the Christian faith calls all believers to renew their faith and their personal encounter with Jesus in the Church, to deepen their appreciation of the truth of the faith and joyfully to share it (Proposition 57).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88671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BD54705-F6DB-4BF9-9D45-18138773FB2F}"/>
              </a:ext>
            </a:extLst>
          </p:cNvPr>
          <p:cNvSpPr>
            <a:spLocks noGrp="1"/>
          </p:cNvSpPr>
          <p:nvPr>
            <p:ph type="title"/>
          </p:nvPr>
        </p:nvSpPr>
        <p:spPr/>
        <p:txBody>
          <a:bodyPr/>
          <a:lstStyle/>
          <a:p>
            <a:r>
              <a:rPr lang="en-US" b="1" dirty="0" smtClean="0"/>
              <a:t/>
            </a:r>
            <a:br>
              <a:rPr lang="en-US" b="1" dirty="0" smtClean="0"/>
            </a:br>
            <a:r>
              <a:rPr lang="en-US" b="1" dirty="0" smtClean="0"/>
              <a:t>Catholic </a:t>
            </a:r>
            <a:r>
              <a:rPr lang="en-US" b="1" dirty="0"/>
              <a:t>Attitudes</a:t>
            </a:r>
          </a:p>
        </p:txBody>
      </p:sp>
      <p:sp>
        <p:nvSpPr>
          <p:cNvPr id="3" name="Content Placeholder 2">
            <a:extLst>
              <a:ext uri="{FF2B5EF4-FFF2-40B4-BE49-F238E27FC236}">
                <a16:creationId xmlns="" xmlns:a16="http://schemas.microsoft.com/office/drawing/2014/main" id="{5AE71913-9232-440B-838B-FD35B88C0C24}"/>
              </a:ext>
            </a:extLst>
          </p:cNvPr>
          <p:cNvSpPr>
            <a:spLocks noGrp="1"/>
          </p:cNvSpPr>
          <p:nvPr>
            <p:ph idx="1"/>
          </p:nvPr>
        </p:nvSpPr>
        <p:spPr/>
        <p:txBody>
          <a:bodyPr>
            <a:noAutofit/>
          </a:bodyPr>
          <a:lstStyle/>
          <a:p>
            <a:pPr marL="0" indent="0" algn="ctr">
              <a:buNone/>
            </a:pPr>
            <a:r>
              <a:rPr lang="en-US" sz="2800" i="1" dirty="0"/>
              <a:t>“I don’t wear my faith on my sleeve.”</a:t>
            </a:r>
          </a:p>
          <a:p>
            <a:pPr marL="0" indent="0" algn="ctr">
              <a:buNone/>
            </a:pPr>
            <a:endParaRPr lang="en-US" sz="2400" dirty="0"/>
          </a:p>
          <a:p>
            <a:pPr>
              <a:buFont typeface="Wingdings" panose="05000000000000000000" pitchFamily="2" charset="2"/>
              <a:buChar char="Ø"/>
            </a:pPr>
            <a:r>
              <a:rPr lang="en-US" sz="2400" dirty="0"/>
              <a:t>How do Catholics talk to other Catholics about faith? </a:t>
            </a:r>
            <a:r>
              <a:rPr lang="en-US" sz="2400" dirty="0" smtClean="0"/>
              <a:t>Is </a:t>
            </a:r>
            <a:r>
              <a:rPr lang="en-US" sz="2400" dirty="0"/>
              <a:t>it easy or hard? </a:t>
            </a:r>
            <a:r>
              <a:rPr lang="en-US" sz="2400" dirty="0" smtClean="0"/>
              <a:t>When </a:t>
            </a:r>
            <a:r>
              <a:rPr lang="en-US" sz="2400" dirty="0"/>
              <a:t>do Catholics do this most readily</a:t>
            </a:r>
            <a:r>
              <a:rPr lang="en-US" sz="2400" dirty="0" smtClean="0"/>
              <a:t>?</a:t>
            </a:r>
            <a:endParaRPr lang="en-US" sz="2400" dirty="0"/>
          </a:p>
          <a:p>
            <a:pPr>
              <a:buFont typeface="Wingdings" panose="05000000000000000000" pitchFamily="2" charset="2"/>
              <a:buChar char="Ø"/>
            </a:pPr>
            <a:r>
              <a:rPr lang="en-US" sz="2400" dirty="0"/>
              <a:t>How do Catholics talk to other people about their Catholic faith? </a:t>
            </a:r>
            <a:r>
              <a:rPr lang="en-US" sz="2400" dirty="0" smtClean="0"/>
              <a:t>Is </a:t>
            </a:r>
            <a:r>
              <a:rPr lang="en-US" sz="2400" dirty="0"/>
              <a:t>this something regular or something mostly rare</a:t>
            </a:r>
            <a:r>
              <a:rPr lang="en-US" sz="2400" dirty="0" smtClean="0"/>
              <a:t>?</a:t>
            </a:r>
            <a:endParaRPr lang="en-US" sz="2400" dirty="0"/>
          </a:p>
          <a:p>
            <a:pPr>
              <a:buFont typeface="Wingdings" panose="05000000000000000000" pitchFamily="2" charset="2"/>
              <a:buChar char="Ø"/>
            </a:pPr>
            <a:r>
              <a:rPr lang="en-US" sz="2400" dirty="0"/>
              <a:t>What makes Catholics uneasy about showing their faith?</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537771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6F85FA9-84F8-4BE8-8829-71B6B08777AF}"/>
              </a:ext>
            </a:extLst>
          </p:cNvPr>
          <p:cNvSpPr>
            <a:spLocks noGrp="1"/>
          </p:cNvSpPr>
          <p:nvPr>
            <p:ph type="title"/>
          </p:nvPr>
        </p:nvSpPr>
        <p:spPr/>
        <p:txBody>
          <a:bodyPr/>
          <a:lstStyle/>
          <a:p>
            <a:r>
              <a:rPr lang="en-US" b="1" dirty="0" smtClean="0"/>
              <a:t/>
            </a:r>
            <a:br>
              <a:rPr lang="en-US" b="1" dirty="0" smtClean="0"/>
            </a:br>
            <a:r>
              <a:rPr lang="en-US" b="1" dirty="0" smtClean="0"/>
              <a:t>Experiences </a:t>
            </a:r>
            <a:r>
              <a:rPr lang="en-US" b="1" dirty="0"/>
              <a:t>of Encounter</a:t>
            </a:r>
          </a:p>
        </p:txBody>
      </p:sp>
      <p:sp>
        <p:nvSpPr>
          <p:cNvPr id="3" name="Content Placeholder 2">
            <a:extLst>
              <a:ext uri="{FF2B5EF4-FFF2-40B4-BE49-F238E27FC236}">
                <a16:creationId xmlns="" xmlns:a16="http://schemas.microsoft.com/office/drawing/2014/main" id="{373BF544-92DA-4A26-BFD6-EAC941C69870}"/>
              </a:ext>
            </a:extLst>
          </p:cNvPr>
          <p:cNvSpPr>
            <a:spLocks noGrp="1"/>
          </p:cNvSpPr>
          <p:nvPr>
            <p:ph idx="1"/>
          </p:nvPr>
        </p:nvSpPr>
        <p:spPr/>
        <p:txBody>
          <a:bodyPr>
            <a:noAutofit/>
          </a:bodyPr>
          <a:lstStyle/>
          <a:p>
            <a:r>
              <a:rPr lang="en-US" sz="2400" dirty="0"/>
              <a:t>From our devotional lives (prayer, Adoration, reciting Psalms, days of recollection)</a:t>
            </a:r>
          </a:p>
          <a:p>
            <a:r>
              <a:rPr lang="en-US" sz="2400" dirty="0"/>
              <a:t>From my experience of “community” in the Catholic Church—fellow parishioners, small groups, service groups, the people gathered on Sunday</a:t>
            </a:r>
          </a:p>
          <a:p>
            <a:r>
              <a:rPr lang="en-US" sz="2400" dirty="0"/>
              <a:t>From my experience of the saints as our older brothers and sisters in the faith</a:t>
            </a:r>
          </a:p>
          <a:p>
            <a:r>
              <a:rPr lang="en-US" sz="2400" dirty="0"/>
              <a:t>From the sacred items that give us a sense of contact with God and the holy—rosaries, candles, holy water, prayer books, medals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32380330"/>
      </p:ext>
    </p:extLst>
  </p:cSld>
  <p:clrMapOvr>
    <a:masterClrMapping/>
  </p:clrMapOvr>
</p:sld>
</file>

<file path=ppt/theme/theme1.xml><?xml version="1.0" encoding="utf-8"?>
<a:theme xmlns:a="http://schemas.openxmlformats.org/drawingml/2006/main" name="Facet">
  <a:themeElements>
    <a:clrScheme name="Custom 26">
      <a:dk1>
        <a:sysClr val="windowText" lastClr="000000"/>
      </a:dk1>
      <a:lt1>
        <a:sysClr val="window" lastClr="FFFFFF"/>
      </a:lt1>
      <a:dk2>
        <a:srgbClr val="242852"/>
      </a:dk2>
      <a:lt2>
        <a:srgbClr val="ACCBF9"/>
      </a:lt2>
      <a:accent1>
        <a:srgbClr val="4A66AC"/>
      </a:accent1>
      <a:accent2>
        <a:srgbClr val="4861AD"/>
      </a:accent2>
      <a:accent3>
        <a:srgbClr val="4861AD"/>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1166</TotalTime>
  <Words>1845</Words>
  <Application>Microsoft Office PowerPoint</Application>
  <PresentationFormat>Widescreen</PresentationFormat>
  <Paragraphs>95</Paragraphs>
  <Slides>16</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Trebuchet MS</vt:lpstr>
      <vt:lpstr>Wingdings</vt:lpstr>
      <vt:lpstr>Wingdings 3</vt:lpstr>
      <vt:lpstr>Facet</vt:lpstr>
      <vt:lpstr>Catholic Discipleship</vt:lpstr>
      <vt:lpstr> Opening Prayer</vt:lpstr>
      <vt:lpstr> Orientation</vt:lpstr>
      <vt:lpstr> Objectives</vt:lpstr>
      <vt:lpstr> “Encounter”</vt:lpstr>
      <vt:lpstr> Encounter</vt:lpstr>
      <vt:lpstr> Encounter</vt:lpstr>
      <vt:lpstr> Catholic Attitudes</vt:lpstr>
      <vt:lpstr> Experiences of Encounter</vt:lpstr>
      <vt:lpstr> Experiences of Encounter</vt:lpstr>
      <vt:lpstr> Levels of Encounter</vt:lpstr>
      <vt:lpstr> Encounters With Jesus</vt:lpstr>
      <vt:lpstr> Spiritual Exercise (p. 21) </vt:lpstr>
      <vt:lpstr> Scripture—John 1:35-42</vt:lpstr>
      <vt:lpstr> Conclusion</vt:lpstr>
      <vt:lpstr> Catholic Discipleship Prayer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Catholic Discipleship</dc:title>
  <dc:creator>Frank Desiano</dc:creator>
  <cp:lastModifiedBy>Emily Smith</cp:lastModifiedBy>
  <cp:revision>28</cp:revision>
  <dcterms:created xsi:type="dcterms:W3CDTF">2018-10-01T20:29:19Z</dcterms:created>
  <dcterms:modified xsi:type="dcterms:W3CDTF">2018-11-05T18:21:12Z</dcterms:modified>
</cp:coreProperties>
</file>