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19"/>
  </p:notesMasterIdLst>
  <p:sldIdLst>
    <p:sldId id="256" r:id="rId2"/>
    <p:sldId id="285" r:id="rId3"/>
    <p:sldId id="258" r:id="rId4"/>
    <p:sldId id="273" r:id="rId5"/>
    <p:sldId id="287" r:id="rId6"/>
    <p:sldId id="274" r:id="rId7"/>
    <p:sldId id="275" r:id="rId8"/>
    <p:sldId id="276" r:id="rId9"/>
    <p:sldId id="277" r:id="rId10"/>
    <p:sldId id="279" r:id="rId11"/>
    <p:sldId id="284" r:id="rId12"/>
    <p:sldId id="281" r:id="rId13"/>
    <p:sldId id="282" r:id="rId14"/>
    <p:sldId id="278" r:id="rId15"/>
    <p:sldId id="283" r:id="rId16"/>
    <p:sldId id="271" r:id="rId17"/>
    <p:sldId id="28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C79B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3" d="100"/>
          <a:sy n="83" d="100"/>
        </p:scale>
        <p:origin x="126" y="11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F74CCE-6032-4262-8953-3BAC30A1832B}" type="datetimeFigureOut">
              <a:rPr lang="en-US" smtClean="0"/>
              <a:t>11/5/2018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DD2DC-02B7-4F85-9B46-09599232DFB8}" type="slidenum">
              <a:rPr lang="en-US" smtClean="0"/>
              <a:t>‹#›</a:t>
            </a:fld>
            <a:endParaRPr lang="en-US"/>
          </a:p>
        </p:txBody>
      </p:sp>
    </p:spTree>
    <p:extLst>
      <p:ext uri="{BB962C8B-B14F-4D97-AF65-F5344CB8AC3E}">
        <p14:creationId xmlns:p14="http://schemas.microsoft.com/office/powerpoint/2010/main" val="2097124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 them select the answer they would choose and explain why they chose that.  (You can initially just ask them to raise their hands.)  As the group discusses, see if any of them would change from one estimate to the next. </a:t>
            </a:r>
          </a:p>
        </p:txBody>
      </p:sp>
      <p:sp>
        <p:nvSpPr>
          <p:cNvPr id="4" name="Slide Number Placeholder 3"/>
          <p:cNvSpPr>
            <a:spLocks noGrp="1"/>
          </p:cNvSpPr>
          <p:nvPr>
            <p:ph type="sldNum" sz="quarter" idx="10"/>
          </p:nvPr>
        </p:nvSpPr>
        <p:spPr/>
        <p:txBody>
          <a:bodyPr/>
          <a:lstStyle/>
          <a:p>
            <a:fld id="{258B3F4C-0A2A-4F25-8C89-67F611B5382E}" type="slidenum">
              <a:rPr lang="en-US" smtClean="0"/>
              <a:t>5</a:t>
            </a:fld>
            <a:endParaRPr lang="en-US"/>
          </a:p>
        </p:txBody>
      </p:sp>
    </p:spTree>
    <p:extLst>
      <p:ext uri="{BB962C8B-B14F-4D97-AF65-F5344CB8AC3E}">
        <p14:creationId xmlns:p14="http://schemas.microsoft.com/office/powerpoint/2010/main" val="41637058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Briefly review the various phases in the RCIA process.  Explain in detail if people have any significant questions about the various steps.  Leaving these phases on the screen, ask them to identify these steps in their own lives and how they continue through Catholic life.  Ask them to give you examples of these steps from their own faith experience.  Let this continue for about 10 minutes. </a:t>
            </a:r>
          </a:p>
        </p:txBody>
      </p:sp>
      <p:sp>
        <p:nvSpPr>
          <p:cNvPr id="4" name="Slide Number Placeholder 3"/>
          <p:cNvSpPr>
            <a:spLocks noGrp="1"/>
          </p:cNvSpPr>
          <p:nvPr>
            <p:ph type="sldNum" sz="quarter" idx="10"/>
          </p:nvPr>
        </p:nvSpPr>
        <p:spPr/>
        <p:txBody>
          <a:bodyPr/>
          <a:lstStyle/>
          <a:p>
            <a:fld id="{88CDD2DC-02B7-4F85-9B46-09599232DFB8}" type="slidenum">
              <a:rPr lang="en-US" smtClean="0"/>
              <a:t>14</a:t>
            </a:fld>
            <a:endParaRPr lang="en-US"/>
          </a:p>
        </p:txBody>
      </p:sp>
    </p:spTree>
    <p:extLst>
      <p:ext uri="{BB962C8B-B14F-4D97-AF65-F5344CB8AC3E}">
        <p14:creationId xmlns:p14="http://schemas.microsoft.com/office/powerpoint/2010/main" val="4083272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Have people read the Scripture and let them reflect for at least 5 minutes.  Ask them to identify any one word or phrase that strikes them the most and to let that word anchor their silence.  Then lead people to praying petitions as we do at Mass on Sunday. </a:t>
            </a:r>
          </a:p>
        </p:txBody>
      </p:sp>
      <p:sp>
        <p:nvSpPr>
          <p:cNvPr id="4" name="Slide Number Placeholder 3"/>
          <p:cNvSpPr>
            <a:spLocks noGrp="1"/>
          </p:cNvSpPr>
          <p:nvPr>
            <p:ph type="sldNum" sz="quarter" idx="10"/>
          </p:nvPr>
        </p:nvSpPr>
        <p:spPr/>
        <p:txBody>
          <a:bodyPr/>
          <a:lstStyle/>
          <a:p>
            <a:fld id="{88CDD2DC-02B7-4F85-9B46-09599232DFB8}" type="slidenum">
              <a:rPr lang="en-US" smtClean="0"/>
              <a:t>15</a:t>
            </a:fld>
            <a:endParaRPr lang="en-US"/>
          </a:p>
        </p:txBody>
      </p:sp>
    </p:spTree>
    <p:extLst>
      <p:ext uri="{BB962C8B-B14F-4D97-AF65-F5344CB8AC3E}">
        <p14:creationId xmlns:p14="http://schemas.microsoft.com/office/powerpoint/2010/main" val="30689993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Remind people of the time and place of the next meeting.  Emphasize their reading Unit 3 during the week.  Make sure refreshments have been made available. </a:t>
            </a:r>
          </a:p>
        </p:txBody>
      </p:sp>
      <p:sp>
        <p:nvSpPr>
          <p:cNvPr id="4" name="Slide Number Placeholder 3"/>
          <p:cNvSpPr>
            <a:spLocks noGrp="1"/>
          </p:cNvSpPr>
          <p:nvPr>
            <p:ph type="sldNum" sz="quarter" idx="10"/>
          </p:nvPr>
        </p:nvSpPr>
        <p:spPr/>
        <p:txBody>
          <a:bodyPr/>
          <a:lstStyle/>
          <a:p>
            <a:fld id="{258B3F4C-0A2A-4F25-8C89-67F611B5382E}" type="slidenum">
              <a:rPr lang="en-US" smtClean="0"/>
              <a:t>16</a:t>
            </a:fld>
            <a:endParaRPr lang="en-US"/>
          </a:p>
        </p:txBody>
      </p:sp>
    </p:spTree>
    <p:extLst>
      <p:ext uri="{BB962C8B-B14F-4D97-AF65-F5344CB8AC3E}">
        <p14:creationId xmlns:p14="http://schemas.microsoft.com/office/powerpoint/2010/main" val="497649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Give people time to narrate their experience.  There’s no need to overdo the responses, so long as people get to share honestly how this kind of question makes them feel.  You might then probe: “WHY does this question make you feel this way?”  See if people can identify any assumptions in the question itself.</a:t>
            </a:r>
          </a:p>
        </p:txBody>
      </p:sp>
      <p:sp>
        <p:nvSpPr>
          <p:cNvPr id="4" name="Slide Number Placeholder 3"/>
          <p:cNvSpPr>
            <a:spLocks noGrp="1"/>
          </p:cNvSpPr>
          <p:nvPr>
            <p:ph type="sldNum" sz="quarter" idx="10"/>
          </p:nvPr>
        </p:nvSpPr>
        <p:spPr/>
        <p:txBody>
          <a:bodyPr/>
          <a:lstStyle/>
          <a:p>
            <a:fld id="{88CDD2DC-02B7-4F85-9B46-09599232DFB8}" type="slidenum">
              <a:rPr lang="en-US" smtClean="0"/>
              <a:t>6</a:t>
            </a:fld>
            <a:endParaRPr lang="en-US"/>
          </a:p>
        </p:txBody>
      </p:sp>
    </p:spTree>
    <p:extLst>
      <p:ext uri="{BB962C8B-B14F-4D97-AF65-F5344CB8AC3E}">
        <p14:creationId xmlns:p14="http://schemas.microsoft.com/office/powerpoint/2010/main" val="31458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the group whether this seems true to them and what problems might come about from looking at religion as something romantic.  Let this go about 5 minutes.  Summarize any agreements in the responses. </a:t>
            </a:r>
          </a:p>
        </p:txBody>
      </p:sp>
      <p:sp>
        <p:nvSpPr>
          <p:cNvPr id="4" name="Slide Number Placeholder 3"/>
          <p:cNvSpPr>
            <a:spLocks noGrp="1"/>
          </p:cNvSpPr>
          <p:nvPr>
            <p:ph type="sldNum" sz="quarter" idx="10"/>
          </p:nvPr>
        </p:nvSpPr>
        <p:spPr/>
        <p:txBody>
          <a:bodyPr/>
          <a:lstStyle/>
          <a:p>
            <a:fld id="{88CDD2DC-02B7-4F85-9B46-09599232DFB8}" type="slidenum">
              <a:rPr lang="en-US" smtClean="0"/>
              <a:t>7</a:t>
            </a:fld>
            <a:endParaRPr lang="en-US"/>
          </a:p>
        </p:txBody>
      </p:sp>
    </p:spTree>
    <p:extLst>
      <p:ext uri="{BB962C8B-B14F-4D97-AF65-F5344CB8AC3E}">
        <p14:creationId xmlns:p14="http://schemas.microsoft.com/office/powerpoint/2010/main" val="15497857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Have people look at these contrasting ideas.  In what ways do they seem contradictory?  In what ways might they overlap? Which way do members of the group look at things?</a:t>
            </a:r>
          </a:p>
        </p:txBody>
      </p:sp>
      <p:sp>
        <p:nvSpPr>
          <p:cNvPr id="4" name="Slide Number Placeholder 3"/>
          <p:cNvSpPr>
            <a:spLocks noGrp="1"/>
          </p:cNvSpPr>
          <p:nvPr>
            <p:ph type="sldNum" sz="quarter" idx="10"/>
          </p:nvPr>
        </p:nvSpPr>
        <p:spPr/>
        <p:txBody>
          <a:bodyPr/>
          <a:lstStyle/>
          <a:p>
            <a:fld id="{88CDD2DC-02B7-4F85-9B46-09599232DFB8}" type="slidenum">
              <a:rPr lang="en-US" smtClean="0"/>
              <a:t>8</a:t>
            </a:fld>
            <a:endParaRPr lang="en-US"/>
          </a:p>
        </p:txBody>
      </p:sp>
    </p:spTree>
    <p:extLst>
      <p:ext uri="{BB962C8B-B14F-4D97-AF65-F5344CB8AC3E}">
        <p14:creationId xmlns:p14="http://schemas.microsoft.com/office/powerpoint/2010/main" val="13016045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Present these ideas with reference to the top paragraph on p. 11. “Conversion, then, is verified in the living of our faith, not only in its feeing or articulation.” </a:t>
            </a:r>
          </a:p>
        </p:txBody>
      </p:sp>
      <p:sp>
        <p:nvSpPr>
          <p:cNvPr id="4" name="Slide Number Placeholder 3"/>
          <p:cNvSpPr>
            <a:spLocks noGrp="1"/>
          </p:cNvSpPr>
          <p:nvPr>
            <p:ph type="sldNum" sz="quarter" idx="10"/>
          </p:nvPr>
        </p:nvSpPr>
        <p:spPr/>
        <p:txBody>
          <a:bodyPr/>
          <a:lstStyle/>
          <a:p>
            <a:fld id="{88CDD2DC-02B7-4F85-9B46-09599232DFB8}" type="slidenum">
              <a:rPr lang="en-US" smtClean="0"/>
              <a:t>9</a:t>
            </a:fld>
            <a:endParaRPr lang="en-US"/>
          </a:p>
        </p:txBody>
      </p:sp>
    </p:spTree>
    <p:extLst>
      <p:ext uri="{BB962C8B-B14F-4D97-AF65-F5344CB8AC3E}">
        <p14:creationId xmlns:p14="http://schemas.microsoft.com/office/powerpoint/2010/main" val="4873264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Have people read this together.  Ask them to share the parts of the statement that surprised them the most and the parts of the statement to which they could most easily relate.  In the next slide, ask them to focus their reflection on the sentence in red.</a:t>
            </a:r>
          </a:p>
        </p:txBody>
      </p:sp>
      <p:sp>
        <p:nvSpPr>
          <p:cNvPr id="4" name="Slide Number Placeholder 3"/>
          <p:cNvSpPr>
            <a:spLocks noGrp="1"/>
          </p:cNvSpPr>
          <p:nvPr>
            <p:ph type="sldNum" sz="quarter" idx="10"/>
          </p:nvPr>
        </p:nvSpPr>
        <p:spPr/>
        <p:txBody>
          <a:bodyPr/>
          <a:lstStyle/>
          <a:p>
            <a:fld id="{88CDD2DC-02B7-4F85-9B46-09599232DFB8}" type="slidenum">
              <a:rPr lang="en-US" smtClean="0"/>
              <a:t>10</a:t>
            </a:fld>
            <a:endParaRPr lang="en-US"/>
          </a:p>
        </p:txBody>
      </p:sp>
    </p:spTree>
    <p:extLst>
      <p:ext uri="{BB962C8B-B14F-4D97-AF65-F5344CB8AC3E}">
        <p14:creationId xmlns:p14="http://schemas.microsoft.com/office/powerpoint/2010/main" val="14510405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Challenge your participants to explore the statement in red.  How have people experienced deeper conversion through their lives as family members, as husbands and wives, while relating to children, and through patterns of friendship?  Draw out of them references to their everyday experience. </a:t>
            </a:r>
          </a:p>
        </p:txBody>
      </p:sp>
      <p:sp>
        <p:nvSpPr>
          <p:cNvPr id="4" name="Slide Number Placeholder 3"/>
          <p:cNvSpPr>
            <a:spLocks noGrp="1"/>
          </p:cNvSpPr>
          <p:nvPr>
            <p:ph type="sldNum" sz="quarter" idx="10"/>
          </p:nvPr>
        </p:nvSpPr>
        <p:spPr/>
        <p:txBody>
          <a:bodyPr/>
          <a:lstStyle/>
          <a:p>
            <a:fld id="{88CDD2DC-02B7-4F85-9B46-09599232DFB8}" type="slidenum">
              <a:rPr lang="en-US" smtClean="0"/>
              <a:t>11</a:t>
            </a:fld>
            <a:endParaRPr lang="en-US"/>
          </a:p>
        </p:txBody>
      </p:sp>
    </p:spTree>
    <p:extLst>
      <p:ext uri="{BB962C8B-B14F-4D97-AF65-F5344CB8AC3E}">
        <p14:creationId xmlns:p14="http://schemas.microsoft.com/office/powerpoint/2010/main" val="12670446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your participants to identify change that has come through their lives by the work of the Holy Spirit.  Let the conversation continue for at least 5 minutes.</a:t>
            </a:r>
          </a:p>
        </p:txBody>
      </p:sp>
      <p:sp>
        <p:nvSpPr>
          <p:cNvPr id="4" name="Slide Number Placeholder 3"/>
          <p:cNvSpPr>
            <a:spLocks noGrp="1"/>
          </p:cNvSpPr>
          <p:nvPr>
            <p:ph type="sldNum" sz="quarter" idx="10"/>
          </p:nvPr>
        </p:nvSpPr>
        <p:spPr/>
        <p:txBody>
          <a:bodyPr/>
          <a:lstStyle/>
          <a:p>
            <a:fld id="{88CDD2DC-02B7-4F85-9B46-09599232DFB8}" type="slidenum">
              <a:rPr lang="en-US" smtClean="0"/>
              <a:t>12</a:t>
            </a:fld>
            <a:endParaRPr lang="en-US"/>
          </a:p>
        </p:txBody>
      </p:sp>
    </p:spTree>
    <p:extLst>
      <p:ext uri="{BB962C8B-B14F-4D97-AF65-F5344CB8AC3E}">
        <p14:creationId xmlns:p14="http://schemas.microsoft.com/office/powerpoint/2010/main" val="24151431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Give people at least 10 minutes to do this.  Try to keep them from being caught up in details; emphasize general impressions.  Remind them they can complete this at home.  Ask for any quick impressions participants want to share with others from the observations they have made.  </a:t>
            </a:r>
          </a:p>
        </p:txBody>
      </p:sp>
      <p:sp>
        <p:nvSpPr>
          <p:cNvPr id="4" name="Slide Number Placeholder 3"/>
          <p:cNvSpPr>
            <a:spLocks noGrp="1"/>
          </p:cNvSpPr>
          <p:nvPr>
            <p:ph type="sldNum" sz="quarter" idx="10"/>
          </p:nvPr>
        </p:nvSpPr>
        <p:spPr/>
        <p:txBody>
          <a:bodyPr/>
          <a:lstStyle/>
          <a:p>
            <a:fld id="{88CDD2DC-02B7-4F85-9B46-09599232DFB8}" type="slidenum">
              <a:rPr lang="en-US" smtClean="0"/>
              <a:t>13</a:t>
            </a:fld>
            <a:endParaRPr lang="en-US"/>
          </a:p>
        </p:txBody>
      </p:sp>
    </p:spTree>
    <p:extLst>
      <p:ext uri="{BB962C8B-B14F-4D97-AF65-F5344CB8AC3E}">
        <p14:creationId xmlns:p14="http://schemas.microsoft.com/office/powerpoint/2010/main" val="33553741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50CE11E-BDCA-43FA-86D9-9DA166CA6AAE}"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B37B27-4603-48EA-8F65-407F7164B33D}" type="slidenum">
              <a:rPr lang="en-US" smtClean="0"/>
              <a:t>‹#›</a:t>
            </a:fld>
            <a:endParaRPr lang="en-US"/>
          </a:p>
        </p:txBody>
      </p:sp>
    </p:spTree>
    <p:extLst>
      <p:ext uri="{BB962C8B-B14F-4D97-AF65-F5344CB8AC3E}">
        <p14:creationId xmlns:p14="http://schemas.microsoft.com/office/powerpoint/2010/main" val="1665352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0CE11E-BDCA-43FA-86D9-9DA166CA6AAE}"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B37B27-4603-48EA-8F65-407F7164B33D}" type="slidenum">
              <a:rPr lang="en-US" smtClean="0"/>
              <a:t>‹#›</a:t>
            </a:fld>
            <a:endParaRPr lang="en-US"/>
          </a:p>
        </p:txBody>
      </p:sp>
    </p:spTree>
    <p:extLst>
      <p:ext uri="{BB962C8B-B14F-4D97-AF65-F5344CB8AC3E}">
        <p14:creationId xmlns:p14="http://schemas.microsoft.com/office/powerpoint/2010/main" val="524877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0CE11E-BDCA-43FA-86D9-9DA166CA6AAE}"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B37B27-4603-48EA-8F65-407F7164B33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459638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0CE11E-BDCA-43FA-86D9-9DA166CA6AAE}"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B37B27-4603-48EA-8F65-407F7164B33D}" type="slidenum">
              <a:rPr lang="en-US" smtClean="0"/>
              <a:t>‹#›</a:t>
            </a:fld>
            <a:endParaRPr lang="en-US"/>
          </a:p>
        </p:txBody>
      </p:sp>
    </p:spTree>
    <p:extLst>
      <p:ext uri="{BB962C8B-B14F-4D97-AF65-F5344CB8AC3E}">
        <p14:creationId xmlns:p14="http://schemas.microsoft.com/office/powerpoint/2010/main" val="5913482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0CE11E-BDCA-43FA-86D9-9DA166CA6AAE}"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B37B27-4603-48EA-8F65-407F7164B33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593289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0CE11E-BDCA-43FA-86D9-9DA166CA6AAE}"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B37B27-4603-48EA-8F65-407F7164B33D}" type="slidenum">
              <a:rPr lang="en-US" smtClean="0"/>
              <a:t>‹#›</a:t>
            </a:fld>
            <a:endParaRPr lang="en-US"/>
          </a:p>
        </p:txBody>
      </p:sp>
    </p:spTree>
    <p:extLst>
      <p:ext uri="{BB962C8B-B14F-4D97-AF65-F5344CB8AC3E}">
        <p14:creationId xmlns:p14="http://schemas.microsoft.com/office/powerpoint/2010/main" val="23555385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0CE11E-BDCA-43FA-86D9-9DA166CA6AAE}"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B37B27-4603-48EA-8F65-407F7164B33D}" type="slidenum">
              <a:rPr lang="en-US" smtClean="0"/>
              <a:t>‹#›</a:t>
            </a:fld>
            <a:endParaRPr lang="en-US"/>
          </a:p>
        </p:txBody>
      </p:sp>
    </p:spTree>
    <p:extLst>
      <p:ext uri="{BB962C8B-B14F-4D97-AF65-F5344CB8AC3E}">
        <p14:creationId xmlns:p14="http://schemas.microsoft.com/office/powerpoint/2010/main" val="38009935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0CE11E-BDCA-43FA-86D9-9DA166CA6AAE}"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B37B27-4603-48EA-8F65-407F7164B33D}" type="slidenum">
              <a:rPr lang="en-US" smtClean="0"/>
              <a:t>‹#›</a:t>
            </a:fld>
            <a:endParaRPr lang="en-US"/>
          </a:p>
        </p:txBody>
      </p:sp>
    </p:spTree>
    <p:extLst>
      <p:ext uri="{BB962C8B-B14F-4D97-AF65-F5344CB8AC3E}">
        <p14:creationId xmlns:p14="http://schemas.microsoft.com/office/powerpoint/2010/main" val="3639366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0CE11E-BDCA-43FA-86D9-9DA166CA6AAE}"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B37B27-4603-48EA-8F65-407F7164B33D}" type="slidenum">
              <a:rPr lang="en-US" smtClean="0"/>
              <a:t>‹#›</a:t>
            </a:fld>
            <a:endParaRPr lang="en-US"/>
          </a:p>
        </p:txBody>
      </p:sp>
    </p:spTree>
    <p:extLst>
      <p:ext uri="{BB962C8B-B14F-4D97-AF65-F5344CB8AC3E}">
        <p14:creationId xmlns:p14="http://schemas.microsoft.com/office/powerpoint/2010/main" val="1026138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0CE11E-BDCA-43FA-86D9-9DA166CA6AAE}"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B37B27-4603-48EA-8F65-407F7164B33D}" type="slidenum">
              <a:rPr lang="en-US" smtClean="0"/>
              <a:t>‹#›</a:t>
            </a:fld>
            <a:endParaRPr lang="en-US"/>
          </a:p>
        </p:txBody>
      </p:sp>
    </p:spTree>
    <p:extLst>
      <p:ext uri="{BB962C8B-B14F-4D97-AF65-F5344CB8AC3E}">
        <p14:creationId xmlns:p14="http://schemas.microsoft.com/office/powerpoint/2010/main" val="411921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50CE11E-BDCA-43FA-86D9-9DA166CA6AAE}" type="datetimeFigureOut">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B37B27-4603-48EA-8F65-407F7164B33D}" type="slidenum">
              <a:rPr lang="en-US" smtClean="0"/>
              <a:t>‹#›</a:t>
            </a:fld>
            <a:endParaRPr lang="en-US"/>
          </a:p>
        </p:txBody>
      </p:sp>
    </p:spTree>
    <p:extLst>
      <p:ext uri="{BB962C8B-B14F-4D97-AF65-F5344CB8AC3E}">
        <p14:creationId xmlns:p14="http://schemas.microsoft.com/office/powerpoint/2010/main" val="197803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50CE11E-BDCA-43FA-86D9-9DA166CA6AAE}" type="datetimeFigureOut">
              <a:rPr lang="en-US" smtClean="0"/>
              <a:t>11/5/2018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B37B27-4603-48EA-8F65-407F7164B33D}" type="slidenum">
              <a:rPr lang="en-US" smtClean="0"/>
              <a:t>‹#›</a:t>
            </a:fld>
            <a:endParaRPr lang="en-US"/>
          </a:p>
        </p:txBody>
      </p:sp>
    </p:spTree>
    <p:extLst>
      <p:ext uri="{BB962C8B-B14F-4D97-AF65-F5344CB8AC3E}">
        <p14:creationId xmlns:p14="http://schemas.microsoft.com/office/powerpoint/2010/main" val="3020043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50CE11E-BDCA-43FA-86D9-9DA166CA6AAE}" type="datetimeFigureOut">
              <a:rPr lang="en-US" smtClean="0"/>
              <a:t>11/5/2018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B37B27-4603-48EA-8F65-407F7164B33D}" type="slidenum">
              <a:rPr lang="en-US" smtClean="0"/>
              <a:t>‹#›</a:t>
            </a:fld>
            <a:endParaRPr lang="en-US"/>
          </a:p>
        </p:txBody>
      </p:sp>
    </p:spTree>
    <p:extLst>
      <p:ext uri="{BB962C8B-B14F-4D97-AF65-F5344CB8AC3E}">
        <p14:creationId xmlns:p14="http://schemas.microsoft.com/office/powerpoint/2010/main" val="4153911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0CE11E-BDCA-43FA-86D9-9DA166CA6AAE}" type="datetimeFigureOut">
              <a:rPr lang="en-US" smtClean="0"/>
              <a:t>11/5/2018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B37B27-4603-48EA-8F65-407F7164B33D}" type="slidenum">
              <a:rPr lang="en-US" smtClean="0"/>
              <a:t>‹#›</a:t>
            </a:fld>
            <a:endParaRPr lang="en-US"/>
          </a:p>
        </p:txBody>
      </p:sp>
    </p:spTree>
    <p:extLst>
      <p:ext uri="{BB962C8B-B14F-4D97-AF65-F5344CB8AC3E}">
        <p14:creationId xmlns:p14="http://schemas.microsoft.com/office/powerpoint/2010/main" val="3911863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0CE11E-BDCA-43FA-86D9-9DA166CA6AAE}" type="datetimeFigureOut">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B37B27-4603-48EA-8F65-407F7164B33D}" type="slidenum">
              <a:rPr lang="en-US" smtClean="0"/>
              <a:t>‹#›</a:t>
            </a:fld>
            <a:endParaRPr lang="en-US"/>
          </a:p>
        </p:txBody>
      </p:sp>
    </p:spTree>
    <p:extLst>
      <p:ext uri="{BB962C8B-B14F-4D97-AF65-F5344CB8AC3E}">
        <p14:creationId xmlns:p14="http://schemas.microsoft.com/office/powerpoint/2010/main" val="706772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B37B27-4603-48EA-8F65-407F7164B33D}" type="slidenum">
              <a:rPr lang="en-US" smtClean="0"/>
              <a:t>‹#›</a:t>
            </a:fld>
            <a:endParaRPr lang="en-US"/>
          </a:p>
        </p:txBody>
      </p:sp>
      <p:sp>
        <p:nvSpPr>
          <p:cNvPr id="5" name="Date Placeholder 4"/>
          <p:cNvSpPr>
            <a:spLocks noGrp="1"/>
          </p:cNvSpPr>
          <p:nvPr>
            <p:ph type="dt" sz="half" idx="10"/>
          </p:nvPr>
        </p:nvSpPr>
        <p:spPr/>
        <p:txBody>
          <a:bodyPr/>
          <a:lstStyle/>
          <a:p>
            <a:fld id="{D50CE11E-BDCA-43FA-86D9-9DA166CA6AAE}" type="datetimeFigureOut">
              <a:rPr lang="en-US" smtClean="0"/>
              <a:t>11/5/2018</a:t>
            </a:fld>
            <a:endParaRPr lang="en-US"/>
          </a:p>
        </p:txBody>
      </p:sp>
    </p:spTree>
    <p:extLst>
      <p:ext uri="{BB962C8B-B14F-4D97-AF65-F5344CB8AC3E}">
        <p14:creationId xmlns:p14="http://schemas.microsoft.com/office/powerpoint/2010/main" val="3749210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A5C9343-9AC6-4CB3-9A28-8B0FABEE959D}" type="datetimeFigureOut">
              <a:rPr lang="en-US" smtClean="0"/>
              <a:t>11/5/2018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1BD02B4-72B1-4727-97BE-629B7E68AAEE}" type="slidenum">
              <a:rPr lang="en-US" smtClean="0"/>
              <a:t>‹#›</a:t>
            </a:fld>
            <a:endParaRPr lang="en-US"/>
          </a:p>
        </p:txBody>
      </p:sp>
    </p:spTree>
    <p:extLst>
      <p:ext uri="{BB962C8B-B14F-4D97-AF65-F5344CB8AC3E}">
        <p14:creationId xmlns:p14="http://schemas.microsoft.com/office/powerpoint/2010/main" val="1346409445"/>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7E84593-A986-4B99-BA4D-69F2D8E1B6D9}"/>
              </a:ext>
            </a:extLst>
          </p:cNvPr>
          <p:cNvSpPr>
            <a:spLocks noGrp="1"/>
          </p:cNvSpPr>
          <p:nvPr>
            <p:ph type="ctrTitle"/>
          </p:nvPr>
        </p:nvSpPr>
        <p:spPr/>
        <p:txBody>
          <a:bodyPr/>
          <a:lstStyle/>
          <a:p>
            <a:r>
              <a:rPr lang="en-US" b="1" dirty="0"/>
              <a:t>Catholic Discipleship</a:t>
            </a:r>
          </a:p>
        </p:txBody>
      </p:sp>
      <p:sp>
        <p:nvSpPr>
          <p:cNvPr id="3" name="Subtitle 2">
            <a:extLst>
              <a:ext uri="{FF2B5EF4-FFF2-40B4-BE49-F238E27FC236}">
                <a16:creationId xmlns:a16="http://schemas.microsoft.com/office/drawing/2014/main" xmlns="" id="{0039FC09-E0F6-4E16-BBCB-4ABF0DF28778}"/>
              </a:ext>
            </a:extLst>
          </p:cNvPr>
          <p:cNvSpPr>
            <a:spLocks noGrp="1"/>
          </p:cNvSpPr>
          <p:nvPr>
            <p:ph type="subTitle" idx="1"/>
          </p:nvPr>
        </p:nvSpPr>
        <p:spPr/>
        <p:txBody>
          <a:bodyPr>
            <a:normAutofit/>
          </a:bodyPr>
          <a:lstStyle/>
          <a:p>
            <a:r>
              <a:rPr lang="en-US" sz="2400" b="1" dirty="0"/>
              <a:t>Unit 2: Conversion</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2703" y="2404534"/>
            <a:ext cx="1773918" cy="2079766"/>
          </a:xfrm>
          <a:prstGeom prst="rect">
            <a:avLst/>
          </a:prstGeom>
        </p:spPr>
      </p:pic>
    </p:spTree>
    <p:extLst>
      <p:ext uri="{BB962C8B-B14F-4D97-AF65-F5344CB8AC3E}">
        <p14:creationId xmlns:p14="http://schemas.microsoft.com/office/powerpoint/2010/main" val="25443815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22C0DA0C-25DD-412B-900D-94FCDE5BB67E}"/>
              </a:ext>
            </a:extLst>
          </p:cNvPr>
          <p:cNvSpPr>
            <a:spLocks noGrp="1"/>
          </p:cNvSpPr>
          <p:nvPr>
            <p:ph type="title"/>
          </p:nvPr>
        </p:nvSpPr>
        <p:spPr/>
        <p:txBody>
          <a:bodyPr/>
          <a:lstStyle/>
          <a:p>
            <a:r>
              <a:rPr lang="en-US" b="1" dirty="0"/>
              <a:t>Conversion—US Bishops, </a:t>
            </a:r>
            <a:r>
              <a:rPr lang="en-US" b="1" dirty="0" smtClean="0"/>
              <a:t/>
            </a:r>
            <a:br>
              <a:rPr lang="en-US" b="1" dirty="0" smtClean="0"/>
            </a:br>
            <a:r>
              <a:rPr lang="en-US" b="1" dirty="0" smtClean="0"/>
              <a:t>“</a:t>
            </a:r>
            <a:r>
              <a:rPr lang="en-US" b="1" dirty="0"/>
              <a:t>Go and Make Disciples” (1992)</a:t>
            </a:r>
          </a:p>
        </p:txBody>
      </p:sp>
      <p:sp>
        <p:nvSpPr>
          <p:cNvPr id="6" name="Content Placeholder 5">
            <a:extLst>
              <a:ext uri="{FF2B5EF4-FFF2-40B4-BE49-F238E27FC236}">
                <a16:creationId xmlns:a16="http://schemas.microsoft.com/office/drawing/2014/main" xmlns="" id="{22B46CC8-16F6-4576-8EB7-38030123A91A}"/>
              </a:ext>
            </a:extLst>
          </p:cNvPr>
          <p:cNvSpPr>
            <a:spLocks noGrp="1"/>
          </p:cNvSpPr>
          <p:nvPr>
            <p:ph idx="1"/>
          </p:nvPr>
        </p:nvSpPr>
        <p:spPr>
          <a:xfrm>
            <a:off x="677334" y="2160589"/>
            <a:ext cx="8073127" cy="4518003"/>
          </a:xfrm>
        </p:spPr>
        <p:txBody>
          <a:bodyPr>
            <a:noAutofit/>
          </a:bodyPr>
          <a:lstStyle/>
          <a:p>
            <a:pPr marL="0" indent="0">
              <a:buNone/>
            </a:pPr>
            <a:r>
              <a:rPr lang="en-US" sz="2200" dirty="0"/>
              <a:t>We know that people experience conversion in many ways. Some experience a sudden, shattering insight that brings rapid transformation. Some experience a gradual growth over many years. Others undergo conversion as they take part in the Rite of Christian Initiation of Adults—the normal way adults become members of the Church today. Many experience conversion through the ordinary relationships of family and friends. Others have experienced it through the formation received from Catholic schools and religious education programs. Still others have experienced ongoing conversion in renewals, ecumenical encounters, retreats, parish missions, or through some of the great spiritual movements that have blessed church life today (#13</a:t>
            </a:r>
            <a:r>
              <a:rPr lang="en-US" sz="2200" dirty="0" smtClean="0"/>
              <a:t>).</a:t>
            </a:r>
            <a:endParaRPr lang="en-US" sz="22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42536096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22C0DA0C-25DD-412B-900D-94FCDE5BB67E}"/>
              </a:ext>
            </a:extLst>
          </p:cNvPr>
          <p:cNvSpPr>
            <a:spLocks noGrp="1"/>
          </p:cNvSpPr>
          <p:nvPr>
            <p:ph type="title"/>
          </p:nvPr>
        </p:nvSpPr>
        <p:spPr/>
        <p:txBody>
          <a:bodyPr/>
          <a:lstStyle/>
          <a:p>
            <a:r>
              <a:rPr lang="en-US" b="1" dirty="0"/>
              <a:t>Conversion—US Bishops, </a:t>
            </a:r>
            <a:r>
              <a:rPr lang="en-US" b="1" dirty="0" smtClean="0"/>
              <a:t/>
            </a:r>
            <a:br>
              <a:rPr lang="en-US" b="1" dirty="0" smtClean="0"/>
            </a:br>
            <a:r>
              <a:rPr lang="en-US" b="1" dirty="0" smtClean="0"/>
              <a:t>“</a:t>
            </a:r>
            <a:r>
              <a:rPr lang="en-US" b="1" dirty="0"/>
              <a:t>Go and Make Disciples” (1992)</a:t>
            </a:r>
          </a:p>
        </p:txBody>
      </p:sp>
      <p:sp>
        <p:nvSpPr>
          <p:cNvPr id="6" name="Content Placeholder 5">
            <a:extLst>
              <a:ext uri="{FF2B5EF4-FFF2-40B4-BE49-F238E27FC236}">
                <a16:creationId xmlns:a16="http://schemas.microsoft.com/office/drawing/2014/main" xmlns="" id="{22B46CC8-16F6-4576-8EB7-38030123A91A}"/>
              </a:ext>
            </a:extLst>
          </p:cNvPr>
          <p:cNvSpPr>
            <a:spLocks noGrp="1"/>
          </p:cNvSpPr>
          <p:nvPr>
            <p:ph idx="1"/>
          </p:nvPr>
        </p:nvSpPr>
        <p:spPr>
          <a:xfrm>
            <a:off x="677334" y="2160589"/>
            <a:ext cx="7945805" cy="3880773"/>
          </a:xfrm>
        </p:spPr>
        <p:txBody>
          <a:bodyPr>
            <a:noAutofit/>
          </a:bodyPr>
          <a:lstStyle/>
          <a:p>
            <a:pPr marL="0" indent="0">
              <a:buNone/>
            </a:pPr>
            <a:r>
              <a:rPr lang="en-US" sz="2200" dirty="0"/>
              <a:t>We know that people experience conversion in many ways. Some experience a sudden, shattering insight that brings rapid transformation. Some experience a gradual growth over many years. Others undergo conversion as they take part in the Rite of Christian Initiation of Adults—the normal way adults become members of the Church today. </a:t>
            </a:r>
            <a:r>
              <a:rPr lang="en-US" sz="2200" b="1" dirty="0">
                <a:solidFill>
                  <a:srgbClr val="6C79BA"/>
                </a:solidFill>
              </a:rPr>
              <a:t>Many experience conversion through the ordinary relationships of family and friends. </a:t>
            </a:r>
            <a:r>
              <a:rPr lang="en-US" sz="2200" dirty="0"/>
              <a:t>Others have experienced it through the formation received from Catholic schools and religious education programs. Still others have experienced ongoing conversion in renewals, ecumenical encounters, retreats, parish missions, or through some of the great spiritual movements that have blessed church life today (#13</a:t>
            </a:r>
            <a:r>
              <a:rPr lang="en-US" sz="2200" dirty="0" smtClean="0"/>
              <a:t>).</a:t>
            </a:r>
            <a:endParaRPr lang="en-US" sz="22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13418790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BE455CE-15EB-4182-93B2-0EF788847C2A}"/>
              </a:ext>
            </a:extLst>
          </p:cNvPr>
          <p:cNvSpPr>
            <a:spLocks noGrp="1"/>
          </p:cNvSpPr>
          <p:nvPr>
            <p:ph type="title"/>
          </p:nvPr>
        </p:nvSpPr>
        <p:spPr/>
        <p:txBody>
          <a:bodyPr>
            <a:normAutofit/>
          </a:bodyPr>
          <a:lstStyle/>
          <a:p>
            <a:r>
              <a:rPr lang="en-US" b="1" dirty="0">
                <a:solidFill>
                  <a:schemeClr val="accent2"/>
                </a:solidFill>
              </a:rPr>
              <a:t>Conversion—US Bishops, </a:t>
            </a:r>
            <a:r>
              <a:rPr lang="en-US" b="1" dirty="0" smtClean="0">
                <a:solidFill>
                  <a:schemeClr val="accent2"/>
                </a:solidFill>
              </a:rPr>
              <a:t/>
            </a:r>
            <a:br>
              <a:rPr lang="en-US" b="1" dirty="0" smtClean="0">
                <a:solidFill>
                  <a:schemeClr val="accent2"/>
                </a:solidFill>
              </a:rPr>
            </a:br>
            <a:r>
              <a:rPr lang="en-US" b="1" dirty="0" smtClean="0">
                <a:solidFill>
                  <a:schemeClr val="accent2"/>
                </a:solidFill>
              </a:rPr>
              <a:t>“</a:t>
            </a:r>
            <a:r>
              <a:rPr lang="en-US" b="1" dirty="0">
                <a:solidFill>
                  <a:schemeClr val="accent2"/>
                </a:solidFill>
              </a:rPr>
              <a:t>Go and Make Disciples” (1992)</a:t>
            </a:r>
          </a:p>
        </p:txBody>
      </p:sp>
      <p:sp>
        <p:nvSpPr>
          <p:cNvPr id="3" name="Content Placeholder 2">
            <a:extLst>
              <a:ext uri="{FF2B5EF4-FFF2-40B4-BE49-F238E27FC236}">
                <a16:creationId xmlns:a16="http://schemas.microsoft.com/office/drawing/2014/main" xmlns="" id="{0D5AEE4B-E35F-48A5-AB8A-A915248C75D9}"/>
              </a:ext>
            </a:extLst>
          </p:cNvPr>
          <p:cNvSpPr>
            <a:spLocks noGrp="1"/>
          </p:cNvSpPr>
          <p:nvPr>
            <p:ph idx="1"/>
          </p:nvPr>
        </p:nvSpPr>
        <p:spPr>
          <a:xfrm>
            <a:off x="677334" y="2160589"/>
            <a:ext cx="8906504" cy="3880773"/>
          </a:xfrm>
        </p:spPr>
        <p:txBody>
          <a:bodyPr>
            <a:normAutofit/>
          </a:bodyPr>
          <a:lstStyle/>
          <a:p>
            <a:pPr marL="0" indent="0" algn="ctr">
              <a:buNone/>
            </a:pPr>
            <a:r>
              <a:rPr lang="en-US" sz="3200" dirty="0"/>
              <a:t>  </a:t>
            </a:r>
          </a:p>
          <a:p>
            <a:pPr marL="0" indent="0" algn="ctr">
              <a:buNone/>
            </a:pPr>
            <a:endParaRPr lang="en-US" sz="3200" dirty="0"/>
          </a:p>
          <a:p>
            <a:pPr marL="0" indent="0" algn="ctr">
              <a:buNone/>
            </a:pPr>
            <a:r>
              <a:rPr lang="en-US" sz="3200" dirty="0"/>
              <a:t>Conversion is the change that happens in our </a:t>
            </a:r>
            <a:r>
              <a:rPr lang="en-US" sz="3200" dirty="0" smtClean="0"/>
              <a:t>lives through </a:t>
            </a:r>
            <a:r>
              <a:rPr lang="en-US" sz="3200" dirty="0"/>
              <a:t>the power of the Holy Spirit </a:t>
            </a:r>
            <a:r>
              <a:rPr lang="en-US" sz="3200" dirty="0" smtClean="0"/>
              <a:t>(#</a:t>
            </a:r>
            <a:r>
              <a:rPr lang="en-US" sz="3200" dirty="0"/>
              <a:t>2).</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365398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83F995-594D-47A7-84E7-A79038BB5852}"/>
              </a:ext>
            </a:extLst>
          </p:cNvPr>
          <p:cNvSpPr>
            <a:spLocks noGrp="1"/>
          </p:cNvSpPr>
          <p:nvPr>
            <p:ph type="title"/>
          </p:nvPr>
        </p:nvSpPr>
        <p:spPr/>
        <p:txBody>
          <a:bodyPr/>
          <a:lstStyle/>
          <a:p>
            <a:r>
              <a:rPr lang="en-US" b="1" dirty="0" smtClean="0"/>
              <a:t/>
            </a:r>
            <a:br>
              <a:rPr lang="en-US" b="1" dirty="0" smtClean="0"/>
            </a:br>
            <a:r>
              <a:rPr lang="en-US" b="1" dirty="0" smtClean="0"/>
              <a:t>Spiritual </a:t>
            </a:r>
            <a:r>
              <a:rPr lang="en-US" b="1" dirty="0"/>
              <a:t>Exercise (p. 13)</a:t>
            </a:r>
          </a:p>
        </p:txBody>
      </p:sp>
      <p:sp>
        <p:nvSpPr>
          <p:cNvPr id="3" name="Content Placeholder 2">
            <a:extLst>
              <a:ext uri="{FF2B5EF4-FFF2-40B4-BE49-F238E27FC236}">
                <a16:creationId xmlns:a16="http://schemas.microsoft.com/office/drawing/2014/main" xmlns="" id="{26BE5F33-B801-4A3C-9661-35B90B71518F}"/>
              </a:ext>
            </a:extLst>
          </p:cNvPr>
          <p:cNvSpPr>
            <a:spLocks noGrp="1"/>
          </p:cNvSpPr>
          <p:nvPr>
            <p:ph idx="1"/>
          </p:nvPr>
        </p:nvSpPr>
        <p:spPr/>
        <p:txBody>
          <a:bodyPr>
            <a:normAutofit/>
          </a:bodyPr>
          <a:lstStyle/>
          <a:p>
            <a:r>
              <a:rPr lang="en-US" sz="2400" dirty="0"/>
              <a:t>On each line, try to summarize your attitude toward God, Jesus, the Church or faith at that age.  </a:t>
            </a:r>
          </a:p>
          <a:p>
            <a:r>
              <a:rPr lang="en-US" sz="2400" dirty="0"/>
              <a:t>Look at your list after you are finished and note any immediate observations.</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13790814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A6A351-ECF6-425A-9E53-D7D48EFA699D}"/>
              </a:ext>
            </a:extLst>
          </p:cNvPr>
          <p:cNvSpPr>
            <a:spLocks noGrp="1"/>
          </p:cNvSpPr>
          <p:nvPr>
            <p:ph type="title"/>
          </p:nvPr>
        </p:nvSpPr>
        <p:spPr/>
        <p:txBody>
          <a:bodyPr/>
          <a:lstStyle/>
          <a:p>
            <a:r>
              <a:rPr lang="en-US" b="1" dirty="0" smtClean="0"/>
              <a:t/>
            </a:r>
            <a:br>
              <a:rPr lang="en-US" b="1" dirty="0" smtClean="0"/>
            </a:br>
            <a:r>
              <a:rPr lang="en-US" b="1" dirty="0" smtClean="0"/>
              <a:t>RCIA</a:t>
            </a:r>
            <a:endParaRPr lang="en-US" b="1" dirty="0"/>
          </a:p>
        </p:txBody>
      </p:sp>
      <p:sp>
        <p:nvSpPr>
          <p:cNvPr id="4" name="Content Placeholder 3">
            <a:extLst>
              <a:ext uri="{FF2B5EF4-FFF2-40B4-BE49-F238E27FC236}">
                <a16:creationId xmlns:a16="http://schemas.microsoft.com/office/drawing/2014/main" xmlns="" id="{94220831-20EC-4DA2-B84A-63F26293FA8E}"/>
              </a:ext>
            </a:extLst>
          </p:cNvPr>
          <p:cNvSpPr>
            <a:spLocks noGrp="1"/>
          </p:cNvSpPr>
          <p:nvPr>
            <p:ph sz="half" idx="1"/>
          </p:nvPr>
        </p:nvSpPr>
        <p:spPr>
          <a:xfrm>
            <a:off x="677334" y="2160588"/>
            <a:ext cx="4959537" cy="4697411"/>
          </a:xfrm>
        </p:spPr>
        <p:txBody>
          <a:bodyPr>
            <a:noAutofit/>
          </a:bodyPr>
          <a:lstStyle/>
          <a:p>
            <a:r>
              <a:rPr lang="en-US" sz="2400" b="1" dirty="0">
                <a:solidFill>
                  <a:srgbClr val="6C79BA"/>
                </a:solidFill>
              </a:rPr>
              <a:t>Inquiry</a:t>
            </a:r>
            <a:r>
              <a:rPr lang="en-US" sz="2400" dirty="0">
                <a:solidFill>
                  <a:srgbClr val="6C79BA"/>
                </a:solidFill>
              </a:rPr>
              <a:t> </a:t>
            </a:r>
            <a:r>
              <a:rPr lang="en-US" sz="2400" dirty="0"/>
              <a:t>period</a:t>
            </a:r>
          </a:p>
          <a:p>
            <a:r>
              <a:rPr lang="en-US" sz="2400" b="1" dirty="0">
                <a:solidFill>
                  <a:srgbClr val="6C79BA"/>
                </a:solidFill>
              </a:rPr>
              <a:t>Catechumenate</a:t>
            </a:r>
            <a:r>
              <a:rPr lang="en-US" sz="2400" dirty="0">
                <a:solidFill>
                  <a:srgbClr val="6C79BA"/>
                </a:solidFill>
              </a:rPr>
              <a:t> </a:t>
            </a:r>
            <a:r>
              <a:rPr lang="en-US" sz="2400" dirty="0"/>
              <a:t>period of growing in knowledge and commitment</a:t>
            </a:r>
          </a:p>
          <a:p>
            <a:r>
              <a:rPr lang="en-US" sz="2400" b="1" dirty="0">
                <a:solidFill>
                  <a:srgbClr val="6C79BA"/>
                </a:solidFill>
              </a:rPr>
              <a:t>Purification &amp; Enlightenment </a:t>
            </a:r>
            <a:r>
              <a:rPr lang="en-US" sz="2400" dirty="0"/>
              <a:t>period in which one progresses toward conversion (“</a:t>
            </a:r>
            <a:r>
              <a:rPr lang="en-US" sz="2400" b="1" dirty="0">
                <a:solidFill>
                  <a:srgbClr val="6C79BA"/>
                </a:solidFill>
              </a:rPr>
              <a:t>elect</a:t>
            </a:r>
            <a:r>
              <a:rPr lang="en-US" sz="2400" dirty="0"/>
              <a:t>”)</a:t>
            </a:r>
          </a:p>
          <a:p>
            <a:r>
              <a:rPr lang="en-US" sz="2400" b="1" dirty="0">
                <a:solidFill>
                  <a:srgbClr val="6C79BA"/>
                </a:solidFill>
              </a:rPr>
              <a:t>Initiation</a:t>
            </a:r>
            <a:r>
              <a:rPr lang="en-US" sz="2400" dirty="0">
                <a:solidFill>
                  <a:srgbClr val="6C79BA"/>
                </a:solidFill>
              </a:rPr>
              <a:t> </a:t>
            </a:r>
            <a:r>
              <a:rPr lang="en-US" sz="2400" dirty="0"/>
              <a:t>when we receive the sacraments</a:t>
            </a:r>
          </a:p>
          <a:p>
            <a:r>
              <a:rPr lang="en-US" sz="2400" b="1" dirty="0" err="1">
                <a:solidFill>
                  <a:srgbClr val="6C79BA"/>
                </a:solidFill>
              </a:rPr>
              <a:t>Mystagogia</a:t>
            </a:r>
            <a:r>
              <a:rPr lang="en-US" sz="2400" dirty="0">
                <a:solidFill>
                  <a:srgbClr val="6C79BA"/>
                </a:solidFill>
              </a:rPr>
              <a:t> </a:t>
            </a:r>
            <a:r>
              <a:rPr lang="en-US" sz="2400" dirty="0"/>
              <a:t>when we grow as new believers</a:t>
            </a:r>
          </a:p>
          <a:p>
            <a:endParaRPr lang="en-US" sz="2400" dirty="0"/>
          </a:p>
        </p:txBody>
      </p:sp>
      <p:sp>
        <p:nvSpPr>
          <p:cNvPr id="5" name="Content Placeholder 4">
            <a:extLst>
              <a:ext uri="{FF2B5EF4-FFF2-40B4-BE49-F238E27FC236}">
                <a16:creationId xmlns:a16="http://schemas.microsoft.com/office/drawing/2014/main" xmlns="" id="{2C0AD317-CD0A-4FFB-B717-06D13120906F}"/>
              </a:ext>
            </a:extLst>
          </p:cNvPr>
          <p:cNvSpPr>
            <a:spLocks noGrp="1"/>
          </p:cNvSpPr>
          <p:nvPr>
            <p:ph sz="half" idx="2"/>
          </p:nvPr>
        </p:nvSpPr>
        <p:spPr>
          <a:xfrm>
            <a:off x="5521124" y="2568906"/>
            <a:ext cx="4259484" cy="3880773"/>
          </a:xfrm>
        </p:spPr>
        <p:txBody>
          <a:bodyPr>
            <a:normAutofit/>
          </a:bodyPr>
          <a:lstStyle/>
          <a:p>
            <a:pPr marL="0" indent="0" algn="ctr">
              <a:buNone/>
            </a:pPr>
            <a:r>
              <a:rPr lang="en-US" sz="2400" dirty="0"/>
              <a:t>Identify how these </a:t>
            </a:r>
            <a:r>
              <a:rPr lang="en-US" sz="2400" dirty="0" smtClean="0"/>
              <a:t>different </a:t>
            </a:r>
            <a:r>
              <a:rPr lang="en-US" sz="2400" dirty="0"/>
              <a:t>kinds of </a:t>
            </a:r>
            <a:r>
              <a:rPr lang="en-US" sz="2400" dirty="0" smtClean="0"/>
              <a:t>periods </a:t>
            </a:r>
            <a:r>
              <a:rPr lang="en-US" sz="2400" dirty="0"/>
              <a:t>are present</a:t>
            </a:r>
            <a:br>
              <a:rPr lang="en-US" sz="2400" dirty="0"/>
            </a:br>
            <a:r>
              <a:rPr lang="en-US" sz="2400" dirty="0"/>
              <a:t>in our ongoing </a:t>
            </a:r>
            <a:r>
              <a:rPr lang="en-US" sz="2400" dirty="0" smtClean="0"/>
              <a:t>lives of </a:t>
            </a:r>
            <a:r>
              <a:rPr lang="en-US" sz="2400" dirty="0"/>
              <a:t>practicing our faith.</a:t>
            </a:r>
          </a:p>
          <a:p>
            <a:pPr marL="0" indent="0" algn="ctr">
              <a:buNone/>
            </a:pPr>
            <a:r>
              <a:rPr lang="en-US" sz="2400" dirty="0"/>
              <a:t>Think about these different</a:t>
            </a:r>
            <a:br>
              <a:rPr lang="en-US" sz="2400" dirty="0"/>
            </a:br>
            <a:r>
              <a:rPr lang="en-US" sz="2400" dirty="0"/>
              <a:t>dynamics in our </a:t>
            </a:r>
            <a:r>
              <a:rPr lang="en-US" sz="2400" dirty="0" smtClean="0"/>
              <a:t>Catholic faith </a:t>
            </a:r>
            <a:r>
              <a:rPr lang="en-US" sz="2400" dirty="0"/>
              <a:t>life: how are </a:t>
            </a:r>
            <a:r>
              <a:rPr lang="en-US" sz="2400" dirty="0" smtClean="0"/>
              <a:t>they related </a:t>
            </a:r>
            <a:r>
              <a:rPr lang="en-US" sz="2400" dirty="0"/>
              <a:t>to “</a:t>
            </a:r>
            <a:r>
              <a:rPr lang="en-US" sz="2400" dirty="0" smtClean="0"/>
              <a:t>ongoing conversion</a:t>
            </a:r>
            <a:r>
              <a:rPr lang="en-US" sz="2400" dirty="0"/>
              <a:t>”?</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409664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A0F589CD-E99A-486C-999A-AC2E97CE8241}"/>
              </a:ext>
            </a:extLst>
          </p:cNvPr>
          <p:cNvSpPr>
            <a:spLocks noGrp="1"/>
          </p:cNvSpPr>
          <p:nvPr>
            <p:ph type="title"/>
          </p:nvPr>
        </p:nvSpPr>
        <p:spPr/>
        <p:txBody>
          <a:bodyPr/>
          <a:lstStyle/>
          <a:p>
            <a:r>
              <a:rPr lang="en-US" b="1" dirty="0" smtClean="0"/>
              <a:t/>
            </a:r>
            <a:br>
              <a:rPr lang="en-US" b="1" dirty="0" smtClean="0"/>
            </a:br>
            <a:r>
              <a:rPr lang="en-US" b="1" dirty="0"/>
              <a:t>Scripture—Matthew </a:t>
            </a:r>
            <a:r>
              <a:rPr lang="en-US" b="1" dirty="0"/>
              <a:t>9:9-13</a:t>
            </a:r>
          </a:p>
        </p:txBody>
      </p:sp>
      <p:sp>
        <p:nvSpPr>
          <p:cNvPr id="6" name="Content Placeholder 5">
            <a:extLst>
              <a:ext uri="{FF2B5EF4-FFF2-40B4-BE49-F238E27FC236}">
                <a16:creationId xmlns:a16="http://schemas.microsoft.com/office/drawing/2014/main" xmlns="" id="{74868F78-F50B-4BE5-B2E7-83862728734D}"/>
              </a:ext>
            </a:extLst>
          </p:cNvPr>
          <p:cNvSpPr>
            <a:spLocks noGrp="1"/>
          </p:cNvSpPr>
          <p:nvPr>
            <p:ph idx="1"/>
          </p:nvPr>
        </p:nvSpPr>
        <p:spPr/>
        <p:txBody>
          <a:bodyPr>
            <a:normAutofit/>
          </a:bodyPr>
          <a:lstStyle/>
          <a:p>
            <a:pPr marL="0" indent="0">
              <a:buNone/>
            </a:pPr>
            <a:r>
              <a:rPr lang="en-US" sz="2400" dirty="0"/>
              <a:t>As Jesus passed on from there, he saw a man named Matthew</a:t>
            </a:r>
            <a:r>
              <a:rPr lang="en-US" sz="2400" baseline="30000" dirty="0"/>
              <a:t> </a:t>
            </a:r>
            <a:r>
              <a:rPr lang="en-US" sz="2400" dirty="0"/>
              <a:t>sitting at the customs post. He said to him, “Follow me.” And he got up and followed him</a:t>
            </a:r>
            <a:r>
              <a:rPr lang="en-US" sz="2400" dirty="0" smtClean="0"/>
              <a:t>. </a:t>
            </a:r>
            <a:r>
              <a:rPr lang="en-US" sz="2400" dirty="0"/>
              <a:t>While he was at table in his house,</a:t>
            </a:r>
            <a:r>
              <a:rPr lang="en-US" sz="2400" baseline="30000" dirty="0"/>
              <a:t> </a:t>
            </a:r>
            <a:r>
              <a:rPr lang="en-US" sz="2400" dirty="0"/>
              <a:t>many tax collectors and sinners came and sat with Jesus and his disciples. </a:t>
            </a:r>
            <a:r>
              <a:rPr lang="en-US" sz="2400" dirty="0" smtClean="0"/>
              <a:t>The </a:t>
            </a:r>
            <a:r>
              <a:rPr lang="en-US" sz="2400" dirty="0"/>
              <a:t>Pharisees saw this and said to his disciples, “Why does your teacher</a:t>
            </a:r>
            <a:r>
              <a:rPr lang="en-US" sz="2400" baseline="30000" dirty="0"/>
              <a:t> </a:t>
            </a:r>
            <a:r>
              <a:rPr lang="en-US" sz="2400" dirty="0"/>
              <a:t>eat with tax collectors and sinners?”  He heard this and said, “Those who are well do not need a physician, but the sick do</a:t>
            </a:r>
            <a:r>
              <a:rPr lang="en-US" sz="2400" dirty="0" smtClean="0"/>
              <a:t>. </a:t>
            </a:r>
            <a:r>
              <a:rPr lang="en-US" sz="2400" dirty="0"/>
              <a:t>Go and learn the meaning of the words, ‘I desire mercy, not sacrifice.’ I did not come to call the righteous but sinners.”</a:t>
            </a:r>
          </a:p>
          <a:p>
            <a:pPr marL="0" indent="0">
              <a:buNone/>
            </a:pPr>
            <a:endParaRPr lang="en-US" sz="24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0088199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ADC408-E1C3-4119-8D75-E88C61255C8D}"/>
              </a:ext>
            </a:extLst>
          </p:cNvPr>
          <p:cNvSpPr>
            <a:spLocks noGrp="1"/>
          </p:cNvSpPr>
          <p:nvPr>
            <p:ph type="title"/>
          </p:nvPr>
        </p:nvSpPr>
        <p:spPr/>
        <p:txBody>
          <a:bodyPr/>
          <a:lstStyle/>
          <a:p>
            <a:r>
              <a:rPr lang="en-US" b="1" dirty="0" smtClean="0"/>
              <a:t/>
            </a:r>
            <a:br>
              <a:rPr lang="en-US" b="1" dirty="0" smtClean="0"/>
            </a:br>
            <a:r>
              <a:rPr lang="en-US" b="1" dirty="0" smtClean="0"/>
              <a:t>Conclusion</a:t>
            </a:r>
            <a:endParaRPr lang="en-US" b="1" dirty="0"/>
          </a:p>
        </p:txBody>
      </p:sp>
      <p:sp>
        <p:nvSpPr>
          <p:cNvPr id="3" name="Content Placeholder 2">
            <a:extLst>
              <a:ext uri="{FF2B5EF4-FFF2-40B4-BE49-F238E27FC236}">
                <a16:creationId xmlns:a16="http://schemas.microsoft.com/office/drawing/2014/main" xmlns="" id="{52329AC9-0708-40D2-A214-C6162262594E}"/>
              </a:ext>
            </a:extLst>
          </p:cNvPr>
          <p:cNvSpPr>
            <a:spLocks noGrp="1"/>
          </p:cNvSpPr>
          <p:nvPr>
            <p:ph idx="1"/>
          </p:nvPr>
        </p:nvSpPr>
        <p:spPr/>
        <p:txBody>
          <a:bodyPr>
            <a:normAutofit/>
          </a:bodyPr>
          <a:lstStyle/>
          <a:p>
            <a:r>
              <a:rPr lang="en-US" sz="2400" dirty="0"/>
              <a:t>Thank you for coming and participating.</a:t>
            </a:r>
          </a:p>
          <a:p>
            <a:r>
              <a:rPr lang="en-US" sz="2400" dirty="0"/>
              <a:t>Please think of bringing a friend along next week.</a:t>
            </a:r>
          </a:p>
          <a:p>
            <a:r>
              <a:rPr lang="en-US" sz="2400" dirty="0"/>
              <a:t>We invite you to spend some time in hospitality after our session.</a:t>
            </a:r>
          </a:p>
          <a:p>
            <a:r>
              <a:rPr lang="en-US" sz="2400" dirty="0"/>
              <a:t>Please stand and recite together the Catholic Discipleship prayer and the Lord’s Prayer.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565643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4FE3EE-13F9-42EC-A5DC-C48FF173F07E}"/>
              </a:ext>
            </a:extLst>
          </p:cNvPr>
          <p:cNvSpPr>
            <a:spLocks noGrp="1"/>
          </p:cNvSpPr>
          <p:nvPr>
            <p:ph type="title"/>
          </p:nvPr>
        </p:nvSpPr>
        <p:spPr/>
        <p:txBody>
          <a:bodyPr/>
          <a:lstStyle/>
          <a:p>
            <a:r>
              <a:rPr lang="en-US" b="1" dirty="0" smtClean="0"/>
              <a:t/>
            </a:r>
            <a:br>
              <a:rPr lang="en-US" b="1" dirty="0" smtClean="0"/>
            </a:br>
            <a:r>
              <a:rPr lang="en-US" b="1" dirty="0" smtClean="0"/>
              <a:t>Catholic </a:t>
            </a:r>
            <a:r>
              <a:rPr lang="en-US" b="1" dirty="0"/>
              <a:t>Discipleship Prayer</a:t>
            </a:r>
          </a:p>
        </p:txBody>
      </p:sp>
      <p:sp>
        <p:nvSpPr>
          <p:cNvPr id="3" name="Content Placeholder 2">
            <a:extLst>
              <a:ext uri="{FF2B5EF4-FFF2-40B4-BE49-F238E27FC236}">
                <a16:creationId xmlns:a16="http://schemas.microsoft.com/office/drawing/2014/main" xmlns="" id="{203F6F52-8091-49B3-A2DE-A5509A6551AD}"/>
              </a:ext>
            </a:extLst>
          </p:cNvPr>
          <p:cNvSpPr>
            <a:spLocks noGrp="1"/>
          </p:cNvSpPr>
          <p:nvPr>
            <p:ph idx="1"/>
          </p:nvPr>
        </p:nvSpPr>
        <p:spPr/>
        <p:txBody>
          <a:bodyPr>
            <a:noAutofit/>
          </a:bodyPr>
          <a:lstStyle/>
          <a:p>
            <a:pPr marL="0" indent="0">
              <a:buNone/>
            </a:pPr>
            <a:r>
              <a:rPr lang="en-US" sz="2400" b="1" dirty="0"/>
              <a:t>Lord, God, through our baptisms you have made us disciples, followers of Jesus who attend to his Word, pray and worship in his Spirit, experience love in his community of the Church, and are sent to serve by helping others as he did. </a:t>
            </a:r>
            <a:r>
              <a:rPr lang="en-US" sz="2400" b="1" dirty="0" smtClean="0"/>
              <a:t>Lead </a:t>
            </a:r>
            <a:r>
              <a:rPr lang="en-US" sz="2400" b="1" dirty="0"/>
              <a:t>us, Father, more fully into your Kingdom, which Jesus came to begin and fulfill.  Help us, through his Spirit, to adhere to him and bring his Good News to all we encounter. </a:t>
            </a:r>
            <a:r>
              <a:rPr lang="en-US" sz="2400" b="1" dirty="0" smtClean="0"/>
              <a:t>We </a:t>
            </a:r>
            <a:r>
              <a:rPr lang="en-US" sz="2400" b="1" dirty="0"/>
              <a:t>pray this in his name. </a:t>
            </a:r>
            <a:r>
              <a:rPr lang="en-US" sz="2400" b="1" dirty="0" smtClean="0"/>
              <a:t>Amen</a:t>
            </a:r>
            <a:r>
              <a:rPr lang="en-US" sz="2400" b="1" dirty="0"/>
              <a:t>.</a:t>
            </a:r>
            <a:endParaRPr lang="en-US" sz="2400" dirty="0"/>
          </a:p>
          <a:p>
            <a:pPr marL="0" indent="0">
              <a:buNone/>
            </a:pPr>
            <a:endParaRPr lang="en-US" sz="2400" dirty="0"/>
          </a:p>
          <a:p>
            <a:pPr marL="0" indent="0">
              <a:buNone/>
            </a:pPr>
            <a:r>
              <a:rPr lang="en-US" sz="2400" b="1" i="1" dirty="0"/>
              <a:t>Our </a:t>
            </a:r>
            <a:r>
              <a:rPr lang="en-US" sz="2400" b="1" i="1" dirty="0" smtClean="0"/>
              <a:t>Father... </a:t>
            </a:r>
            <a:endParaRPr lang="en-US" sz="2400" b="1" i="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96980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ABFD5F-422F-42BB-B973-C48C8FF3BE02}"/>
              </a:ext>
            </a:extLst>
          </p:cNvPr>
          <p:cNvSpPr>
            <a:spLocks noGrp="1"/>
          </p:cNvSpPr>
          <p:nvPr>
            <p:ph type="title"/>
          </p:nvPr>
        </p:nvSpPr>
        <p:spPr/>
        <p:txBody>
          <a:bodyPr/>
          <a:lstStyle/>
          <a:p>
            <a:r>
              <a:rPr lang="en-US" b="1" dirty="0" smtClean="0"/>
              <a:t/>
            </a:r>
            <a:br>
              <a:rPr lang="en-US" b="1" dirty="0" smtClean="0"/>
            </a:br>
            <a:r>
              <a:rPr lang="en-US" b="1" dirty="0" smtClean="0"/>
              <a:t>Opening </a:t>
            </a:r>
            <a:r>
              <a:rPr lang="en-US" b="1" dirty="0"/>
              <a:t>Prayer</a:t>
            </a:r>
          </a:p>
        </p:txBody>
      </p:sp>
      <p:sp>
        <p:nvSpPr>
          <p:cNvPr id="3" name="Content Placeholder 2">
            <a:extLst>
              <a:ext uri="{FF2B5EF4-FFF2-40B4-BE49-F238E27FC236}">
                <a16:creationId xmlns:a16="http://schemas.microsoft.com/office/drawing/2014/main" xmlns="" id="{87C2CC5B-EB82-4CA3-8ED8-B12B94829F1B}"/>
              </a:ext>
            </a:extLst>
          </p:cNvPr>
          <p:cNvSpPr>
            <a:spLocks noGrp="1"/>
          </p:cNvSpPr>
          <p:nvPr>
            <p:ph idx="1"/>
          </p:nvPr>
        </p:nvSpPr>
        <p:spPr/>
        <p:txBody>
          <a:bodyPr>
            <a:noAutofit/>
          </a:bodyPr>
          <a:lstStyle/>
          <a:p>
            <a:pPr marL="0" indent="0">
              <a:buNone/>
            </a:pPr>
            <a:r>
              <a:rPr lang="en-US" sz="2400" b="1" dirty="0"/>
              <a:t>O Holy Spirit of God, take me as your disciple. </a:t>
            </a:r>
            <a:r>
              <a:rPr lang="en-US" sz="2400" b="1" dirty="0" smtClean="0"/>
              <a:t>Guide </a:t>
            </a:r>
            <a:r>
              <a:rPr lang="en-US" sz="2400" b="1" dirty="0"/>
              <a:t>me, illuminate me, sanctify me. </a:t>
            </a:r>
            <a:r>
              <a:rPr lang="en-US" sz="2400" b="1" dirty="0" smtClean="0"/>
              <a:t>Bind </a:t>
            </a:r>
            <a:r>
              <a:rPr lang="en-US" sz="2400" b="1" dirty="0"/>
              <a:t>my hands that they may do no evil. </a:t>
            </a:r>
            <a:r>
              <a:rPr lang="en-US" sz="2400" b="1" dirty="0" smtClean="0"/>
              <a:t>Cover </a:t>
            </a:r>
            <a:r>
              <a:rPr lang="en-US" sz="2400" b="1" dirty="0"/>
              <a:t>my eyes that they may see it no more</a:t>
            </a:r>
            <a:r>
              <a:rPr lang="en-US" sz="2400" b="1" dirty="0" smtClean="0"/>
              <a:t>. </a:t>
            </a:r>
            <a:r>
              <a:rPr lang="en-US" sz="2400" b="1" dirty="0"/>
              <a:t>Sanctify my heart, that evil may not dwell within me. </a:t>
            </a:r>
            <a:r>
              <a:rPr lang="en-US" sz="2400" b="1" dirty="0" smtClean="0"/>
              <a:t>Be </a:t>
            </a:r>
            <a:r>
              <a:rPr lang="en-US" sz="2400" b="1" dirty="0"/>
              <a:t>my guard. </a:t>
            </a:r>
            <a:r>
              <a:rPr lang="en-US" sz="2400" b="1" dirty="0" smtClean="0"/>
              <a:t>Be </a:t>
            </a:r>
            <a:r>
              <a:rPr lang="en-US" sz="2400" b="1" dirty="0"/>
              <a:t>my guide.</a:t>
            </a:r>
            <a:endParaRPr lang="en-US" sz="2400" dirty="0"/>
          </a:p>
          <a:p>
            <a:pPr marL="0" indent="0">
              <a:buNone/>
            </a:pPr>
            <a:r>
              <a:rPr lang="en-US" sz="2400" b="1" dirty="0"/>
              <a:t>Wherever you lead me, I will go. </a:t>
            </a:r>
            <a:r>
              <a:rPr lang="en-US" sz="2400" b="1" dirty="0" smtClean="0"/>
              <a:t>Whatever </a:t>
            </a:r>
            <a:r>
              <a:rPr lang="en-US" sz="2400" b="1" dirty="0"/>
              <a:t>you forbid me, I will renounce.  Whatever you command me, in your strength I will do. </a:t>
            </a:r>
            <a:r>
              <a:rPr lang="en-US" sz="2400" b="1" dirty="0" smtClean="0"/>
              <a:t>Lead </a:t>
            </a:r>
            <a:r>
              <a:rPr lang="en-US" sz="2400" b="1" dirty="0"/>
              <a:t>me, then, to the fullness of your truth. Amen</a:t>
            </a:r>
            <a:r>
              <a:rPr lang="en-US" sz="2400" b="1" dirty="0" smtClean="0"/>
              <a:t>.</a:t>
            </a:r>
            <a:endParaRPr lang="en-US" sz="2400" dirty="0"/>
          </a:p>
          <a:p>
            <a:pPr marL="0" indent="0">
              <a:buNone/>
            </a:pPr>
            <a:endParaRPr lang="en-US" sz="2400" i="1" dirty="0"/>
          </a:p>
          <a:p>
            <a:pPr marL="0" indent="0">
              <a:buNone/>
            </a:pPr>
            <a:r>
              <a:rPr lang="en-US" sz="2400" i="1" dirty="0" smtClean="0"/>
              <a:t>- </a:t>
            </a:r>
            <a:r>
              <a:rPr lang="en-US" sz="2400" i="1" dirty="0" smtClean="0"/>
              <a:t>Henry </a:t>
            </a:r>
            <a:r>
              <a:rPr lang="en-US" sz="2400" i="1" dirty="0"/>
              <a:t>Edward Cardinal Manning, </a:t>
            </a:r>
            <a:r>
              <a:rPr lang="en-US" sz="2400" i="1" dirty="0" smtClean="0"/>
              <a:t>1809-1892</a:t>
            </a:r>
            <a:endParaRPr lang="en-US" sz="2400" i="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77288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A9AAA3-CEC6-435C-AFD9-9C1D278EAF1C}"/>
              </a:ext>
            </a:extLst>
          </p:cNvPr>
          <p:cNvSpPr>
            <a:spLocks noGrp="1"/>
          </p:cNvSpPr>
          <p:nvPr>
            <p:ph type="title"/>
          </p:nvPr>
        </p:nvSpPr>
        <p:spPr/>
        <p:txBody>
          <a:bodyPr/>
          <a:lstStyle/>
          <a:p>
            <a:r>
              <a:rPr lang="en-US" b="1" dirty="0" smtClean="0"/>
              <a:t/>
            </a:r>
            <a:br>
              <a:rPr lang="en-US" b="1" dirty="0" smtClean="0"/>
            </a:br>
            <a:r>
              <a:rPr lang="en-US" b="1" dirty="0" smtClean="0"/>
              <a:t>Orientation</a:t>
            </a:r>
            <a:endParaRPr lang="en-US" b="1" dirty="0"/>
          </a:p>
        </p:txBody>
      </p:sp>
      <p:sp>
        <p:nvSpPr>
          <p:cNvPr id="3" name="Content Placeholder 2">
            <a:extLst>
              <a:ext uri="{FF2B5EF4-FFF2-40B4-BE49-F238E27FC236}">
                <a16:creationId xmlns:a16="http://schemas.microsoft.com/office/drawing/2014/main" xmlns="" id="{84AFBEC1-F372-4E47-9037-DF88ECA3CB44}"/>
              </a:ext>
            </a:extLst>
          </p:cNvPr>
          <p:cNvSpPr>
            <a:spLocks noGrp="1"/>
          </p:cNvSpPr>
          <p:nvPr>
            <p:ph idx="1"/>
          </p:nvPr>
        </p:nvSpPr>
        <p:spPr/>
        <p:txBody>
          <a:bodyPr>
            <a:normAutofit/>
          </a:bodyPr>
          <a:lstStyle/>
          <a:p>
            <a:r>
              <a:rPr lang="en-US" sz="2400" dirty="0"/>
              <a:t>The twelve units of </a:t>
            </a:r>
            <a:r>
              <a:rPr lang="en-US" sz="2400" i="1" dirty="0"/>
              <a:t>Catholic Discipleship </a:t>
            </a:r>
            <a:r>
              <a:rPr lang="en-US" sz="2400" dirty="0"/>
              <a:t>will help us explore dimensions of what it means to be a missionary disciple in the Church today.</a:t>
            </a:r>
          </a:p>
          <a:p>
            <a:r>
              <a:rPr lang="en-US" sz="2400" dirty="0"/>
              <a:t>Each unit has an essay section, a spiritual exercise section, and a Scripture passage with reflection questions.</a:t>
            </a:r>
          </a:p>
          <a:p>
            <a:r>
              <a:rPr lang="en-US" sz="2400" dirty="0"/>
              <a:t>Please read the essay section before each meeting.</a:t>
            </a:r>
          </a:p>
          <a:p>
            <a:r>
              <a:rPr lang="en-US" sz="2400" dirty="0"/>
              <a:t>We will do the spiritual exercises together.</a:t>
            </a:r>
          </a:p>
          <a:p>
            <a:r>
              <a:rPr lang="en-US" sz="2400" dirty="0"/>
              <a:t>We will use the Scripture as part of our prayer.</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102846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AD9A86-0342-43CE-8222-C89C2C641FC4}"/>
              </a:ext>
            </a:extLst>
          </p:cNvPr>
          <p:cNvSpPr>
            <a:spLocks noGrp="1"/>
          </p:cNvSpPr>
          <p:nvPr>
            <p:ph type="title"/>
          </p:nvPr>
        </p:nvSpPr>
        <p:spPr/>
        <p:txBody>
          <a:bodyPr/>
          <a:lstStyle/>
          <a:p>
            <a:r>
              <a:rPr lang="en-US" b="1" dirty="0" smtClean="0"/>
              <a:t/>
            </a:r>
            <a:br>
              <a:rPr lang="en-US" b="1" dirty="0" smtClean="0"/>
            </a:br>
            <a:r>
              <a:rPr lang="en-US" b="1" dirty="0" smtClean="0"/>
              <a:t>Objectives</a:t>
            </a:r>
            <a:endParaRPr lang="en-US" b="1" dirty="0"/>
          </a:p>
        </p:txBody>
      </p:sp>
      <p:sp>
        <p:nvSpPr>
          <p:cNvPr id="3" name="Content Placeholder 2">
            <a:extLst>
              <a:ext uri="{FF2B5EF4-FFF2-40B4-BE49-F238E27FC236}">
                <a16:creationId xmlns:a16="http://schemas.microsoft.com/office/drawing/2014/main" xmlns="" id="{2A005493-CE3B-4978-99C0-C69FF101A005}"/>
              </a:ext>
            </a:extLst>
          </p:cNvPr>
          <p:cNvSpPr>
            <a:spLocks noGrp="1"/>
          </p:cNvSpPr>
          <p:nvPr>
            <p:ph idx="1"/>
          </p:nvPr>
        </p:nvSpPr>
        <p:spPr/>
        <p:txBody>
          <a:bodyPr>
            <a:normAutofit/>
          </a:bodyPr>
          <a:lstStyle/>
          <a:p>
            <a:r>
              <a:rPr lang="en-US" sz="2400" dirty="0"/>
              <a:t>To reflect on ideas about conversion</a:t>
            </a:r>
          </a:p>
          <a:p>
            <a:r>
              <a:rPr lang="en-US" sz="2400" dirty="0"/>
              <a:t>To heighten our awareness of conversion</a:t>
            </a:r>
          </a:p>
          <a:p>
            <a:r>
              <a:rPr lang="en-US" sz="2400" dirty="0"/>
              <a:t>To think about opportunities for conversion</a:t>
            </a:r>
          </a:p>
          <a:p>
            <a:r>
              <a:rPr lang="en-US" sz="2400" dirty="0"/>
              <a:t>To be able to talk more freely about conversion</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837575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FE5B7B-3201-485B-8D1A-8803232AD07E}"/>
              </a:ext>
            </a:extLst>
          </p:cNvPr>
          <p:cNvSpPr>
            <a:spLocks noGrp="1"/>
          </p:cNvSpPr>
          <p:nvPr>
            <p:ph type="title"/>
          </p:nvPr>
        </p:nvSpPr>
        <p:spPr/>
        <p:txBody>
          <a:bodyPr/>
          <a:lstStyle/>
          <a:p>
            <a:r>
              <a:rPr lang="en-US" b="1" dirty="0" smtClean="0"/>
              <a:t/>
            </a:r>
            <a:br>
              <a:rPr lang="en-US" b="1" dirty="0" smtClean="0"/>
            </a:br>
            <a:r>
              <a:rPr lang="en-US" b="1" dirty="0" smtClean="0"/>
              <a:t>Quick </a:t>
            </a:r>
            <a:r>
              <a:rPr lang="en-US" b="1" dirty="0"/>
              <a:t>Poll</a:t>
            </a:r>
          </a:p>
        </p:txBody>
      </p:sp>
      <p:sp>
        <p:nvSpPr>
          <p:cNvPr id="3" name="Content Placeholder 2">
            <a:extLst>
              <a:ext uri="{FF2B5EF4-FFF2-40B4-BE49-F238E27FC236}">
                <a16:creationId xmlns:a16="http://schemas.microsoft.com/office/drawing/2014/main" xmlns="" id="{09FE995D-4DCC-4EA9-8BB9-196D587DF65C}"/>
              </a:ext>
            </a:extLst>
          </p:cNvPr>
          <p:cNvSpPr>
            <a:spLocks noGrp="1"/>
          </p:cNvSpPr>
          <p:nvPr>
            <p:ph idx="1"/>
          </p:nvPr>
        </p:nvSpPr>
        <p:spPr/>
        <p:txBody>
          <a:bodyPr>
            <a:normAutofit/>
          </a:bodyPr>
          <a:lstStyle/>
          <a:p>
            <a:pPr marL="0" indent="0" algn="ctr">
              <a:buNone/>
            </a:pPr>
            <a:r>
              <a:rPr lang="en-US" sz="2800" dirty="0" smtClean="0"/>
              <a:t>If </a:t>
            </a:r>
            <a:r>
              <a:rPr lang="en-US" sz="2800" dirty="0"/>
              <a:t>someone on Sunday asked how many in our </a:t>
            </a:r>
            <a:r>
              <a:rPr lang="en-US" sz="2800" dirty="0" smtClean="0"/>
              <a:t>congregation saw </a:t>
            </a:r>
            <a:r>
              <a:rPr lang="en-US" sz="2800" dirty="0"/>
              <a:t>themselves as disciples, how </a:t>
            </a:r>
            <a:r>
              <a:rPr lang="en-US" sz="2800" dirty="0" smtClean="0"/>
              <a:t>many do </a:t>
            </a:r>
            <a:r>
              <a:rPr lang="en-US" sz="2800" dirty="0"/>
              <a:t>you think would raise their hands?</a:t>
            </a:r>
          </a:p>
          <a:p>
            <a:pPr>
              <a:buFont typeface="Wingdings" panose="05000000000000000000" pitchFamily="2" charset="2"/>
              <a:buChar char="q"/>
            </a:pPr>
            <a:r>
              <a:rPr lang="en-US" sz="2800" dirty="0" smtClean="0"/>
              <a:t>10</a:t>
            </a:r>
            <a:r>
              <a:rPr lang="en-US" sz="2800" dirty="0"/>
              <a:t>%</a:t>
            </a:r>
          </a:p>
          <a:p>
            <a:pPr>
              <a:buFont typeface="Wingdings" panose="05000000000000000000" pitchFamily="2" charset="2"/>
              <a:buChar char="q"/>
            </a:pPr>
            <a:r>
              <a:rPr lang="en-US" sz="2800" dirty="0" smtClean="0"/>
              <a:t>25</a:t>
            </a:r>
            <a:r>
              <a:rPr lang="en-US" sz="2800" dirty="0"/>
              <a:t>%</a:t>
            </a:r>
          </a:p>
          <a:p>
            <a:pPr>
              <a:buFont typeface="Wingdings" panose="05000000000000000000" pitchFamily="2" charset="2"/>
              <a:buChar char="q"/>
            </a:pPr>
            <a:r>
              <a:rPr lang="en-US" sz="2800" dirty="0" smtClean="0"/>
              <a:t>50</a:t>
            </a:r>
            <a:r>
              <a:rPr lang="en-US" sz="2800" dirty="0"/>
              <a:t>%</a:t>
            </a:r>
          </a:p>
          <a:p>
            <a:pPr>
              <a:buFont typeface="Wingdings" panose="05000000000000000000" pitchFamily="2" charset="2"/>
              <a:buChar char="q"/>
            </a:pPr>
            <a:r>
              <a:rPr lang="en-US" sz="2800" dirty="0" smtClean="0"/>
              <a:t>75</a:t>
            </a:r>
            <a:r>
              <a:rPr lang="en-US" sz="2800" dirty="0"/>
              <a:t>% or more</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34314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E2346E-702C-4AEF-A5BF-CFC72620527F}"/>
              </a:ext>
            </a:extLst>
          </p:cNvPr>
          <p:cNvSpPr>
            <a:spLocks noGrp="1"/>
          </p:cNvSpPr>
          <p:nvPr>
            <p:ph type="title"/>
          </p:nvPr>
        </p:nvSpPr>
        <p:spPr/>
        <p:txBody>
          <a:bodyPr/>
          <a:lstStyle/>
          <a:p>
            <a:r>
              <a:rPr lang="en-US" b="1" dirty="0" smtClean="0"/>
              <a:t/>
            </a:r>
            <a:br>
              <a:rPr lang="en-US" b="1" dirty="0" smtClean="0"/>
            </a:br>
            <a:r>
              <a:rPr lang="en-US" b="1" dirty="0" smtClean="0"/>
              <a:t>Being </a:t>
            </a:r>
            <a:r>
              <a:rPr lang="en-US" b="1" dirty="0"/>
              <a:t>Questioned</a:t>
            </a:r>
          </a:p>
        </p:txBody>
      </p:sp>
      <p:sp>
        <p:nvSpPr>
          <p:cNvPr id="3" name="Content Placeholder 2">
            <a:extLst>
              <a:ext uri="{FF2B5EF4-FFF2-40B4-BE49-F238E27FC236}">
                <a16:creationId xmlns:a16="http://schemas.microsoft.com/office/drawing/2014/main" xmlns="" id="{EF3D3F9F-219C-495B-8B9C-28CE8F55CC5F}"/>
              </a:ext>
            </a:extLst>
          </p:cNvPr>
          <p:cNvSpPr>
            <a:spLocks noGrp="1"/>
          </p:cNvSpPr>
          <p:nvPr>
            <p:ph idx="1"/>
          </p:nvPr>
        </p:nvSpPr>
        <p:spPr>
          <a:xfrm>
            <a:off x="677333" y="2160589"/>
            <a:ext cx="9091699" cy="3880773"/>
          </a:xfrm>
        </p:spPr>
        <p:txBody>
          <a:bodyPr>
            <a:normAutofit/>
          </a:bodyPr>
          <a:lstStyle/>
          <a:p>
            <a:pPr marL="0" indent="0" algn="ctr">
              <a:buNone/>
            </a:pPr>
            <a:r>
              <a:rPr lang="en-US" sz="3200" i="1" dirty="0"/>
              <a:t>Have you accepted Jesus as </a:t>
            </a:r>
            <a:endParaRPr lang="en-US" sz="3200" i="1" dirty="0" smtClean="0"/>
          </a:p>
          <a:p>
            <a:pPr marL="0" indent="0" algn="ctr">
              <a:buNone/>
            </a:pPr>
            <a:r>
              <a:rPr lang="en-US" sz="3200" i="1" dirty="0" smtClean="0"/>
              <a:t>your </a:t>
            </a:r>
            <a:r>
              <a:rPr lang="en-US" sz="3200" i="1" dirty="0"/>
              <a:t>personal Lord and Savior?</a:t>
            </a:r>
          </a:p>
          <a:p>
            <a:pPr marL="0" indent="0" algn="ctr">
              <a:buNone/>
            </a:pPr>
            <a:endParaRPr lang="en-US" sz="2400" dirty="0"/>
          </a:p>
          <a:p>
            <a:pPr marL="0" indent="0">
              <a:buNone/>
            </a:pPr>
            <a:r>
              <a:rPr lang="en-US" sz="2400" dirty="0"/>
              <a:t>This is a familiar question asked by some Protestants</a:t>
            </a:r>
            <a:r>
              <a:rPr lang="en-US" sz="2400" dirty="0" smtClean="0"/>
              <a:t>.</a:t>
            </a:r>
            <a:endParaRPr lang="en-US" sz="2400" dirty="0"/>
          </a:p>
          <a:p>
            <a:pPr marL="0" indent="0">
              <a:buNone/>
            </a:pPr>
            <a:r>
              <a:rPr lang="en-US" sz="2400" b="1" dirty="0">
                <a:solidFill>
                  <a:srgbClr val="6C79BA"/>
                </a:solidFill>
              </a:rPr>
              <a:t>When you are asked this question, how does it make you feel?</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593440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C68EC2-3D26-41D5-BB42-F653937407DA}"/>
              </a:ext>
            </a:extLst>
          </p:cNvPr>
          <p:cNvSpPr>
            <a:spLocks noGrp="1"/>
          </p:cNvSpPr>
          <p:nvPr>
            <p:ph type="title"/>
          </p:nvPr>
        </p:nvSpPr>
        <p:spPr/>
        <p:txBody>
          <a:bodyPr/>
          <a:lstStyle/>
          <a:p>
            <a:r>
              <a:rPr lang="en-US" b="1" dirty="0" smtClean="0"/>
              <a:t/>
            </a:r>
            <a:br>
              <a:rPr lang="en-US" b="1" dirty="0" smtClean="0"/>
            </a:br>
            <a:r>
              <a:rPr lang="en-US" b="1" dirty="0" smtClean="0"/>
              <a:t>Romantic </a:t>
            </a:r>
            <a:r>
              <a:rPr lang="en-US" b="1" dirty="0"/>
              <a:t>Notions</a:t>
            </a:r>
          </a:p>
        </p:txBody>
      </p:sp>
      <p:sp>
        <p:nvSpPr>
          <p:cNvPr id="3" name="Content Placeholder 2">
            <a:extLst>
              <a:ext uri="{FF2B5EF4-FFF2-40B4-BE49-F238E27FC236}">
                <a16:creationId xmlns:a16="http://schemas.microsoft.com/office/drawing/2014/main" xmlns="" id="{19297BDC-5E61-40DA-B6D6-8F2656B127EA}"/>
              </a:ext>
            </a:extLst>
          </p:cNvPr>
          <p:cNvSpPr>
            <a:spLocks noGrp="1"/>
          </p:cNvSpPr>
          <p:nvPr>
            <p:ph idx="1"/>
          </p:nvPr>
        </p:nvSpPr>
        <p:spPr/>
        <p:txBody>
          <a:bodyPr>
            <a:normAutofit/>
          </a:bodyPr>
          <a:lstStyle/>
          <a:p>
            <a:pPr marL="0" indent="0">
              <a:buNone/>
            </a:pPr>
            <a:r>
              <a:rPr lang="en-US" sz="2400" dirty="0"/>
              <a:t>Americans tend to think of religion today the way they think of romantic love: you know it when you feel it. </a:t>
            </a:r>
            <a:r>
              <a:rPr lang="en-US" sz="2400" dirty="0" smtClean="0"/>
              <a:t>In </a:t>
            </a:r>
            <a:r>
              <a:rPr lang="en-US" sz="2400" dirty="0"/>
              <a:t>fact, the presumption is that the feeling produces the reality and, without that feeling, then there is no reality. </a:t>
            </a:r>
            <a:r>
              <a:rPr lang="en-US" sz="2400" dirty="0" smtClean="0"/>
              <a:t>If </a:t>
            </a:r>
            <a:r>
              <a:rPr lang="en-US" sz="2400" dirty="0"/>
              <a:t>I don’t feel it, then I’m not in love; then I’m not converted (p. 9).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1096014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A40729E5-DD8C-4775-B7F9-FE3F539E2F2E}"/>
              </a:ext>
            </a:extLst>
          </p:cNvPr>
          <p:cNvSpPr>
            <a:spLocks noGrp="1"/>
          </p:cNvSpPr>
          <p:nvPr>
            <p:ph type="title"/>
          </p:nvPr>
        </p:nvSpPr>
        <p:spPr/>
        <p:txBody>
          <a:bodyPr/>
          <a:lstStyle/>
          <a:p>
            <a:r>
              <a:rPr lang="en-US" b="1" dirty="0" smtClean="0"/>
              <a:t/>
            </a:r>
            <a:br>
              <a:rPr lang="en-US" b="1" dirty="0" smtClean="0"/>
            </a:br>
            <a:r>
              <a:rPr lang="en-US" b="1" dirty="0" smtClean="0"/>
              <a:t>Contrast</a:t>
            </a:r>
            <a:endParaRPr lang="en-US" b="1" dirty="0"/>
          </a:p>
        </p:txBody>
      </p:sp>
      <p:sp>
        <p:nvSpPr>
          <p:cNvPr id="5" name="Text Placeholder 4">
            <a:extLst>
              <a:ext uri="{FF2B5EF4-FFF2-40B4-BE49-F238E27FC236}">
                <a16:creationId xmlns:a16="http://schemas.microsoft.com/office/drawing/2014/main" xmlns="" id="{CC68D49B-8D17-402B-8BC1-5C3E800F92CE}"/>
              </a:ext>
            </a:extLst>
          </p:cNvPr>
          <p:cNvSpPr>
            <a:spLocks noGrp="1"/>
          </p:cNvSpPr>
          <p:nvPr>
            <p:ph type="body" idx="1"/>
          </p:nvPr>
        </p:nvSpPr>
        <p:spPr>
          <a:xfrm>
            <a:off x="675745" y="2160982"/>
            <a:ext cx="4185623" cy="917883"/>
          </a:xfrm>
        </p:spPr>
        <p:txBody>
          <a:bodyPr/>
          <a:lstStyle/>
          <a:p>
            <a:r>
              <a:rPr lang="en-US" sz="2800" b="1" dirty="0">
                <a:solidFill>
                  <a:srgbClr val="6C79BA"/>
                </a:solidFill>
              </a:rPr>
              <a:t>Protestant Evangelical Assumptions</a:t>
            </a:r>
          </a:p>
        </p:txBody>
      </p:sp>
      <p:sp>
        <p:nvSpPr>
          <p:cNvPr id="6" name="Content Placeholder 5">
            <a:extLst>
              <a:ext uri="{FF2B5EF4-FFF2-40B4-BE49-F238E27FC236}">
                <a16:creationId xmlns:a16="http://schemas.microsoft.com/office/drawing/2014/main" xmlns="" id="{AAF5E4FF-87FD-45B9-B7A8-A717480DF330}"/>
              </a:ext>
            </a:extLst>
          </p:cNvPr>
          <p:cNvSpPr>
            <a:spLocks noGrp="1"/>
          </p:cNvSpPr>
          <p:nvPr>
            <p:ph sz="half" idx="2"/>
          </p:nvPr>
        </p:nvSpPr>
        <p:spPr>
          <a:xfrm>
            <a:off x="675745" y="3309447"/>
            <a:ext cx="4185623" cy="2731915"/>
          </a:xfrm>
        </p:spPr>
        <p:txBody>
          <a:bodyPr>
            <a:normAutofit/>
          </a:bodyPr>
          <a:lstStyle/>
          <a:p>
            <a:pPr marL="0" indent="0">
              <a:buNone/>
            </a:pPr>
            <a:r>
              <a:rPr lang="en-US" sz="2400" dirty="0" smtClean="0"/>
              <a:t>Conversion </a:t>
            </a:r>
            <a:r>
              <a:rPr lang="en-US" sz="2400" dirty="0"/>
              <a:t>is a conscious experience, the result of a choice made in adulthood, representing a clear break with the past and a new future.</a:t>
            </a:r>
          </a:p>
        </p:txBody>
      </p:sp>
      <p:sp>
        <p:nvSpPr>
          <p:cNvPr id="7" name="Text Placeholder 6">
            <a:extLst>
              <a:ext uri="{FF2B5EF4-FFF2-40B4-BE49-F238E27FC236}">
                <a16:creationId xmlns:a16="http://schemas.microsoft.com/office/drawing/2014/main" xmlns="" id="{521DD012-7F6A-4211-8965-D13E177AAF3C}"/>
              </a:ext>
            </a:extLst>
          </p:cNvPr>
          <p:cNvSpPr>
            <a:spLocks noGrp="1"/>
          </p:cNvSpPr>
          <p:nvPr>
            <p:ph type="body" sz="quarter" idx="3"/>
          </p:nvPr>
        </p:nvSpPr>
        <p:spPr>
          <a:xfrm>
            <a:off x="5088383" y="2160983"/>
            <a:ext cx="4185618" cy="917882"/>
          </a:xfrm>
        </p:spPr>
        <p:txBody>
          <a:bodyPr/>
          <a:lstStyle/>
          <a:p>
            <a:r>
              <a:rPr lang="en-US" sz="2800" b="1" dirty="0">
                <a:solidFill>
                  <a:srgbClr val="6C79BA"/>
                </a:solidFill>
              </a:rPr>
              <a:t>Catholics and Others Baptizing Children</a:t>
            </a:r>
          </a:p>
        </p:txBody>
      </p:sp>
      <p:sp>
        <p:nvSpPr>
          <p:cNvPr id="8" name="Content Placeholder 7">
            <a:extLst>
              <a:ext uri="{FF2B5EF4-FFF2-40B4-BE49-F238E27FC236}">
                <a16:creationId xmlns:a16="http://schemas.microsoft.com/office/drawing/2014/main" xmlns="" id="{463B0EFE-8BBE-489B-B245-3D1BA6BF81EF}"/>
              </a:ext>
            </a:extLst>
          </p:cNvPr>
          <p:cNvSpPr>
            <a:spLocks noGrp="1"/>
          </p:cNvSpPr>
          <p:nvPr>
            <p:ph sz="quarter" idx="4"/>
          </p:nvPr>
        </p:nvSpPr>
        <p:spPr>
          <a:xfrm>
            <a:off x="5088384" y="3309447"/>
            <a:ext cx="4185617" cy="2731915"/>
          </a:xfrm>
        </p:spPr>
        <p:txBody>
          <a:bodyPr>
            <a:normAutofit/>
          </a:bodyPr>
          <a:lstStyle/>
          <a:p>
            <a:pPr marL="0" indent="0">
              <a:buNone/>
            </a:pPr>
            <a:r>
              <a:rPr lang="en-US" sz="2400" dirty="0" smtClean="0"/>
              <a:t>Conversion </a:t>
            </a:r>
            <a:r>
              <a:rPr lang="en-US" sz="2400" dirty="0"/>
              <a:t>is an environment in which one grows up, maturing as one ages, with a slow dawning of the meaning of faith and a continual response to faith. </a:t>
            </a: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566023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45DD42EC-3930-400E-BE53-39943CE589A5}"/>
              </a:ext>
            </a:extLst>
          </p:cNvPr>
          <p:cNvSpPr>
            <a:spLocks noGrp="1"/>
          </p:cNvSpPr>
          <p:nvPr>
            <p:ph type="title"/>
          </p:nvPr>
        </p:nvSpPr>
        <p:spPr/>
        <p:txBody>
          <a:bodyPr/>
          <a:lstStyle/>
          <a:p>
            <a:r>
              <a:rPr lang="en-US" b="1" dirty="0" smtClean="0"/>
              <a:t/>
            </a:r>
            <a:br>
              <a:rPr lang="en-US" b="1" dirty="0" smtClean="0"/>
            </a:br>
            <a:r>
              <a:rPr lang="en-US" b="1" dirty="0" smtClean="0"/>
              <a:t>Purpose </a:t>
            </a:r>
            <a:r>
              <a:rPr lang="en-US" b="1" dirty="0"/>
              <a:t>of Conversion</a:t>
            </a:r>
          </a:p>
        </p:txBody>
      </p:sp>
      <p:sp>
        <p:nvSpPr>
          <p:cNvPr id="8" name="Content Placeholder 7">
            <a:extLst>
              <a:ext uri="{FF2B5EF4-FFF2-40B4-BE49-F238E27FC236}">
                <a16:creationId xmlns:a16="http://schemas.microsoft.com/office/drawing/2014/main" xmlns="" id="{80644C2F-621B-4D24-B08B-003574CCCFD7}"/>
              </a:ext>
            </a:extLst>
          </p:cNvPr>
          <p:cNvSpPr>
            <a:spLocks noGrp="1"/>
          </p:cNvSpPr>
          <p:nvPr>
            <p:ph idx="1"/>
          </p:nvPr>
        </p:nvSpPr>
        <p:spPr>
          <a:xfrm>
            <a:off x="677334" y="2160589"/>
            <a:ext cx="7679588" cy="3880773"/>
          </a:xfrm>
        </p:spPr>
        <p:txBody>
          <a:bodyPr>
            <a:normAutofit/>
          </a:bodyPr>
          <a:lstStyle/>
          <a:p>
            <a:r>
              <a:rPr lang="en-US" sz="2400" dirty="0"/>
              <a:t>Conversion is not the goal of the process.</a:t>
            </a:r>
          </a:p>
          <a:p>
            <a:r>
              <a:rPr lang="en-US" sz="2400" dirty="0"/>
              <a:t>Conversion is the beginning of the process of being a disciple.</a:t>
            </a:r>
          </a:p>
          <a:p>
            <a:r>
              <a:rPr lang="en-US" sz="2400" dirty="0"/>
              <a:t>Conversion must grow into sustained discipleship or else it has no meaning.</a:t>
            </a:r>
          </a:p>
          <a:p>
            <a:r>
              <a:rPr lang="en-US" sz="2400" dirty="0"/>
              <a:t>Discipleship must be sustained over time or else it has no meaning.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1696470521"/>
      </p:ext>
    </p:extLst>
  </p:cSld>
  <p:clrMapOvr>
    <a:masterClrMapping/>
  </p:clrMapOvr>
</p:sld>
</file>

<file path=ppt/theme/theme1.xml><?xml version="1.0" encoding="utf-8"?>
<a:theme xmlns:a="http://schemas.openxmlformats.org/drawingml/2006/main" name="Facet">
  <a:themeElements>
    <a:clrScheme name="Custom 25">
      <a:dk1>
        <a:sysClr val="windowText" lastClr="000000"/>
      </a:dk1>
      <a:lt1>
        <a:sysClr val="window" lastClr="FFFFFF"/>
      </a:lt1>
      <a:dk2>
        <a:srgbClr val="242852"/>
      </a:dk2>
      <a:lt2>
        <a:srgbClr val="ACCBF9"/>
      </a:lt2>
      <a:accent1>
        <a:srgbClr val="4A66AC"/>
      </a:accent1>
      <a:accent2>
        <a:srgbClr val="4861AD"/>
      </a:accent2>
      <a:accent3>
        <a:srgbClr val="4861AD"/>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311</TotalTime>
  <Words>1654</Words>
  <Application>Microsoft Office PowerPoint</Application>
  <PresentationFormat>Widescreen</PresentationFormat>
  <Paragraphs>96</Paragraphs>
  <Slides>17</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Trebuchet MS</vt:lpstr>
      <vt:lpstr>Wingdings</vt:lpstr>
      <vt:lpstr>Wingdings 3</vt:lpstr>
      <vt:lpstr>Facet</vt:lpstr>
      <vt:lpstr>Catholic Discipleship</vt:lpstr>
      <vt:lpstr> Opening Prayer</vt:lpstr>
      <vt:lpstr> Orientation</vt:lpstr>
      <vt:lpstr> Objectives</vt:lpstr>
      <vt:lpstr> Quick Poll</vt:lpstr>
      <vt:lpstr> Being Questioned</vt:lpstr>
      <vt:lpstr> Romantic Notions</vt:lpstr>
      <vt:lpstr> Contrast</vt:lpstr>
      <vt:lpstr> Purpose of Conversion</vt:lpstr>
      <vt:lpstr>Conversion—US Bishops,  “Go and Make Disciples” (1992)</vt:lpstr>
      <vt:lpstr>Conversion—US Bishops,  “Go and Make Disciples” (1992)</vt:lpstr>
      <vt:lpstr>Conversion—US Bishops,  “Go and Make Disciples” (1992)</vt:lpstr>
      <vt:lpstr> Spiritual Exercise (p. 13)</vt:lpstr>
      <vt:lpstr> RCIA</vt:lpstr>
      <vt:lpstr> Scripture—Matthew 9:9-13</vt:lpstr>
      <vt:lpstr> Conclusion</vt:lpstr>
      <vt:lpstr> Catholic Discipleship Prayer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Catholic Discipleship</dc:title>
  <dc:creator>Frank Desiano</dc:creator>
  <cp:lastModifiedBy>Emily Smith</cp:lastModifiedBy>
  <cp:revision>22</cp:revision>
  <dcterms:created xsi:type="dcterms:W3CDTF">2018-10-01T15:47:14Z</dcterms:created>
  <dcterms:modified xsi:type="dcterms:W3CDTF">2018-11-05T15:12:24Z</dcterms:modified>
</cp:coreProperties>
</file>