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6"/>
  </p:notesMasterIdLst>
  <p:sldIdLst>
    <p:sldId id="256" r:id="rId2"/>
    <p:sldId id="282" r:id="rId3"/>
    <p:sldId id="259" r:id="rId4"/>
    <p:sldId id="281" r:id="rId5"/>
    <p:sldId id="273" r:id="rId6"/>
    <p:sldId id="274" r:id="rId7"/>
    <p:sldId id="275" r:id="rId8"/>
    <p:sldId id="276" r:id="rId9"/>
    <p:sldId id="277" r:id="rId10"/>
    <p:sldId id="278" r:id="rId11"/>
    <p:sldId id="279" r:id="rId12"/>
    <p:sldId id="280" r:id="rId13"/>
    <p:sldId id="271"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02B193-BD80-4720-84C8-70E8B727468C}"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BF0318-4D6E-4E31-93D4-A3C72248C3A7}" type="slidenum">
              <a:rPr lang="en-US" smtClean="0"/>
              <a:t>‹#›</a:t>
            </a:fld>
            <a:endParaRPr lang="en-US"/>
          </a:p>
        </p:txBody>
      </p:sp>
    </p:spTree>
    <p:extLst>
      <p:ext uri="{BB962C8B-B14F-4D97-AF65-F5344CB8AC3E}">
        <p14:creationId xmlns:p14="http://schemas.microsoft.com/office/powerpoint/2010/main" val="252928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Spend 5 minutes on this, probing for the instinctual image of missionary that most Catholics have.</a:t>
            </a:r>
          </a:p>
        </p:txBody>
      </p:sp>
      <p:sp>
        <p:nvSpPr>
          <p:cNvPr id="4" name="Slide Number Placeholder 3"/>
          <p:cNvSpPr>
            <a:spLocks noGrp="1"/>
          </p:cNvSpPr>
          <p:nvPr>
            <p:ph type="sldNum" sz="quarter" idx="10"/>
          </p:nvPr>
        </p:nvSpPr>
        <p:spPr/>
        <p:txBody>
          <a:bodyPr/>
          <a:lstStyle/>
          <a:p>
            <a:fld id="{87BF0318-4D6E-4E31-93D4-A3C72248C3A7}" type="slidenum">
              <a:rPr lang="en-US" smtClean="0"/>
              <a:t>5</a:t>
            </a:fld>
            <a:endParaRPr lang="en-US"/>
          </a:p>
        </p:txBody>
      </p:sp>
    </p:spTree>
    <p:extLst>
      <p:ext uri="{BB962C8B-B14F-4D97-AF65-F5344CB8AC3E}">
        <p14:creationId xmlns:p14="http://schemas.microsoft.com/office/powerpoint/2010/main" val="3840621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Have them pray the Catholic Disciples Prayer and the Lord’s Prayer.</a:t>
            </a:r>
          </a:p>
          <a:p>
            <a:endParaRPr lang="en-US" dirty="0"/>
          </a:p>
        </p:txBody>
      </p:sp>
      <p:sp>
        <p:nvSpPr>
          <p:cNvPr id="4" name="Slide Number Placeholder 3"/>
          <p:cNvSpPr>
            <a:spLocks noGrp="1"/>
          </p:cNvSpPr>
          <p:nvPr>
            <p:ph type="sldNum" sz="quarter" idx="10"/>
          </p:nvPr>
        </p:nvSpPr>
        <p:spPr/>
        <p:txBody>
          <a:bodyPr/>
          <a:lstStyle/>
          <a:p>
            <a:fld id="{87BF0318-4D6E-4E31-93D4-A3C72248C3A7}" type="slidenum">
              <a:rPr lang="en-US" smtClean="0"/>
              <a:t>14</a:t>
            </a:fld>
            <a:endParaRPr lang="en-US"/>
          </a:p>
        </p:txBody>
      </p:sp>
    </p:spTree>
    <p:extLst>
      <p:ext uri="{BB962C8B-B14F-4D97-AF65-F5344CB8AC3E}">
        <p14:creationId xmlns:p14="http://schemas.microsoft.com/office/powerpoint/2010/main" val="2100847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people back to some of the earlier sessions we had about encounter and relationship.  Ask people what they think of the first sentence, that we are missionaries to the extent we have encountered the love of God.  Ask them their feelings about joining the idea of missionary and disciple.  What do they think it means?  Take 5 minutes for this. </a:t>
            </a:r>
          </a:p>
        </p:txBody>
      </p:sp>
      <p:sp>
        <p:nvSpPr>
          <p:cNvPr id="4" name="Slide Number Placeholder 3"/>
          <p:cNvSpPr>
            <a:spLocks noGrp="1"/>
          </p:cNvSpPr>
          <p:nvPr>
            <p:ph type="sldNum" sz="quarter" idx="10"/>
          </p:nvPr>
        </p:nvSpPr>
        <p:spPr/>
        <p:txBody>
          <a:bodyPr/>
          <a:lstStyle/>
          <a:p>
            <a:fld id="{87BF0318-4D6E-4E31-93D4-A3C72248C3A7}" type="slidenum">
              <a:rPr lang="en-US" smtClean="0"/>
              <a:t>6</a:t>
            </a:fld>
            <a:endParaRPr lang="en-US"/>
          </a:p>
        </p:txBody>
      </p:sp>
    </p:spTree>
    <p:extLst>
      <p:ext uri="{BB962C8B-B14F-4D97-AF65-F5344CB8AC3E}">
        <p14:creationId xmlns:p14="http://schemas.microsoft.com/office/powerpoint/2010/main" val="2040728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Explore with people how they feel they can grow in discipleship.  Tease out of them whether this course on Catholic Discipleship has been helpful to them.  Ask them how some of these habits of self-evangelization can be expanded through their families and through the parish.  Take 10 minutes with this. </a:t>
            </a:r>
          </a:p>
        </p:txBody>
      </p:sp>
      <p:sp>
        <p:nvSpPr>
          <p:cNvPr id="4" name="Slide Number Placeholder 3"/>
          <p:cNvSpPr>
            <a:spLocks noGrp="1"/>
          </p:cNvSpPr>
          <p:nvPr>
            <p:ph type="sldNum" sz="quarter" idx="10"/>
          </p:nvPr>
        </p:nvSpPr>
        <p:spPr/>
        <p:txBody>
          <a:bodyPr/>
          <a:lstStyle/>
          <a:p>
            <a:fld id="{87BF0318-4D6E-4E31-93D4-A3C72248C3A7}" type="slidenum">
              <a:rPr lang="en-US" smtClean="0"/>
              <a:t>7</a:t>
            </a:fld>
            <a:endParaRPr lang="en-US"/>
          </a:p>
        </p:txBody>
      </p:sp>
    </p:spTree>
    <p:extLst>
      <p:ext uri="{BB962C8B-B14F-4D97-AF65-F5344CB8AC3E}">
        <p14:creationId xmlns:p14="http://schemas.microsoft.com/office/powerpoint/2010/main" val="15819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Ideas of passing faith on to children will probably spark some strong feelings, particularly when people feel frustrated that their attempts seem to have failed.  Explore their feelings, and present the larger social framework today that makes passing on faith harder—living in a world of choice with fewer social elements to reinforce the practice of faith.  Ask participants what might be possible for faith practices in the home. </a:t>
            </a:r>
          </a:p>
        </p:txBody>
      </p:sp>
      <p:sp>
        <p:nvSpPr>
          <p:cNvPr id="4" name="Slide Number Placeholder 3"/>
          <p:cNvSpPr>
            <a:spLocks noGrp="1"/>
          </p:cNvSpPr>
          <p:nvPr>
            <p:ph type="sldNum" sz="quarter" idx="10"/>
          </p:nvPr>
        </p:nvSpPr>
        <p:spPr/>
        <p:txBody>
          <a:bodyPr/>
          <a:lstStyle/>
          <a:p>
            <a:fld id="{87BF0318-4D6E-4E31-93D4-A3C72248C3A7}" type="slidenum">
              <a:rPr lang="en-US" smtClean="0"/>
              <a:t>8</a:t>
            </a:fld>
            <a:endParaRPr lang="en-US"/>
          </a:p>
        </p:txBody>
      </p:sp>
    </p:spTree>
    <p:extLst>
      <p:ext uri="{BB962C8B-B14F-4D97-AF65-F5344CB8AC3E}">
        <p14:creationId xmlns:p14="http://schemas.microsoft.com/office/powerpoint/2010/main" val="1587464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down this list one by one.  Then ask people their reactions to what Pope Francis suggests.  Can they imagine talking to others in this manner?  Have they ever done it?  Do they have a sense of the Gospel they feel they can share, in the right circumstances, with other?  Have they ever prayed with another?  Take 10-15 minutes with this section. </a:t>
            </a:r>
          </a:p>
        </p:txBody>
      </p:sp>
      <p:sp>
        <p:nvSpPr>
          <p:cNvPr id="4" name="Slide Number Placeholder 3"/>
          <p:cNvSpPr>
            <a:spLocks noGrp="1"/>
          </p:cNvSpPr>
          <p:nvPr>
            <p:ph type="sldNum" sz="quarter" idx="10"/>
          </p:nvPr>
        </p:nvSpPr>
        <p:spPr/>
        <p:txBody>
          <a:bodyPr/>
          <a:lstStyle/>
          <a:p>
            <a:fld id="{87BF0318-4D6E-4E31-93D4-A3C72248C3A7}" type="slidenum">
              <a:rPr lang="en-US" smtClean="0"/>
              <a:t>9</a:t>
            </a:fld>
            <a:endParaRPr lang="en-US"/>
          </a:p>
        </p:txBody>
      </p:sp>
    </p:spTree>
    <p:extLst>
      <p:ext uri="{BB962C8B-B14F-4D97-AF65-F5344CB8AC3E}">
        <p14:creationId xmlns:p14="http://schemas.microsoft.com/office/powerpoint/2010/main" val="2333644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people share ideas around these questions, knowing that a conversation is just beginning.  See if participants have energy to actually get involved in reaching out, inviting, engaging, and welcoming.  Invite people to “blue sky.”</a:t>
            </a:r>
          </a:p>
        </p:txBody>
      </p:sp>
      <p:sp>
        <p:nvSpPr>
          <p:cNvPr id="4" name="Slide Number Placeholder 3"/>
          <p:cNvSpPr>
            <a:spLocks noGrp="1"/>
          </p:cNvSpPr>
          <p:nvPr>
            <p:ph type="sldNum" sz="quarter" idx="10"/>
          </p:nvPr>
        </p:nvSpPr>
        <p:spPr/>
        <p:txBody>
          <a:bodyPr/>
          <a:lstStyle/>
          <a:p>
            <a:fld id="{87BF0318-4D6E-4E31-93D4-A3C72248C3A7}" type="slidenum">
              <a:rPr lang="en-US" smtClean="0"/>
              <a:t>10</a:t>
            </a:fld>
            <a:endParaRPr lang="en-US"/>
          </a:p>
        </p:txBody>
      </p:sp>
    </p:spTree>
    <p:extLst>
      <p:ext uri="{BB962C8B-B14F-4D97-AF65-F5344CB8AC3E}">
        <p14:creationId xmlns:p14="http://schemas.microsoft.com/office/powerpoint/2010/main" val="3493714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Invite people to contemplate for 5 minutes and then write reflections on p. 93.  Affirm that they can finish this later on.</a:t>
            </a:r>
          </a:p>
        </p:txBody>
      </p:sp>
      <p:sp>
        <p:nvSpPr>
          <p:cNvPr id="4" name="Slide Number Placeholder 3"/>
          <p:cNvSpPr>
            <a:spLocks noGrp="1"/>
          </p:cNvSpPr>
          <p:nvPr>
            <p:ph type="sldNum" sz="quarter" idx="10"/>
          </p:nvPr>
        </p:nvSpPr>
        <p:spPr/>
        <p:txBody>
          <a:bodyPr/>
          <a:lstStyle/>
          <a:p>
            <a:fld id="{87BF0318-4D6E-4E31-93D4-A3C72248C3A7}" type="slidenum">
              <a:rPr lang="en-US" smtClean="0"/>
              <a:t>11</a:t>
            </a:fld>
            <a:endParaRPr lang="en-US"/>
          </a:p>
        </p:txBody>
      </p:sp>
    </p:spTree>
    <p:extLst>
      <p:ext uri="{BB962C8B-B14F-4D97-AF65-F5344CB8AC3E}">
        <p14:creationId xmlns:p14="http://schemas.microsoft.com/office/powerpoint/2010/main" val="711112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Invite people to stand and raise their hand as they pray this act of dedication.  Remind them they can pray this often in the future as a way to remind themselves of their status as missionary disciples. </a:t>
            </a:r>
          </a:p>
        </p:txBody>
      </p:sp>
      <p:sp>
        <p:nvSpPr>
          <p:cNvPr id="4" name="Slide Number Placeholder 3"/>
          <p:cNvSpPr>
            <a:spLocks noGrp="1"/>
          </p:cNvSpPr>
          <p:nvPr>
            <p:ph type="sldNum" sz="quarter" idx="10"/>
          </p:nvPr>
        </p:nvSpPr>
        <p:spPr/>
        <p:txBody>
          <a:bodyPr/>
          <a:lstStyle/>
          <a:p>
            <a:fld id="{87BF0318-4D6E-4E31-93D4-A3C72248C3A7}" type="slidenum">
              <a:rPr lang="en-US" smtClean="0"/>
              <a:t>12</a:t>
            </a:fld>
            <a:endParaRPr lang="en-US"/>
          </a:p>
        </p:txBody>
      </p:sp>
    </p:spTree>
    <p:extLst>
      <p:ext uri="{BB962C8B-B14F-4D97-AF65-F5344CB8AC3E}">
        <p14:creationId xmlns:p14="http://schemas.microsoft.com/office/powerpoint/2010/main" val="3061766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everyone for being involved.  See if there’s a way people might want to continue scriptural reflection and exploring discipleship.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13</a:t>
            </a:fld>
            <a:endParaRPr lang="en-US"/>
          </a:p>
        </p:txBody>
      </p:sp>
    </p:spTree>
    <p:extLst>
      <p:ext uri="{BB962C8B-B14F-4D97-AF65-F5344CB8AC3E}">
        <p14:creationId xmlns:p14="http://schemas.microsoft.com/office/powerpoint/2010/main" val="981855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195965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1325403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5759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1796288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49399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3944404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1152892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410000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175369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88D1D8-523D-499B-949D-0A9A919A8A0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3432570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88D1D8-523D-499B-949D-0A9A919A8A06}"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166197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88D1D8-523D-499B-949D-0A9A919A8A06}"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3106388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88D1D8-523D-499B-949D-0A9A919A8A06}"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55431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8D1D8-523D-499B-949D-0A9A919A8A06}"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2104757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88D1D8-523D-499B-949D-0A9A919A8A06}"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0BE5A-54DA-4D33-9480-FF06F76D3196}" type="slidenum">
              <a:rPr lang="en-US" smtClean="0"/>
              <a:t>‹#›</a:t>
            </a:fld>
            <a:endParaRPr lang="en-US"/>
          </a:p>
        </p:txBody>
      </p:sp>
    </p:spTree>
    <p:extLst>
      <p:ext uri="{BB962C8B-B14F-4D97-AF65-F5344CB8AC3E}">
        <p14:creationId xmlns:p14="http://schemas.microsoft.com/office/powerpoint/2010/main" val="19321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0BE5A-54DA-4D33-9480-FF06F76D3196}" type="slidenum">
              <a:rPr lang="en-US" smtClean="0"/>
              <a:t>‹#›</a:t>
            </a:fld>
            <a:endParaRPr lang="en-US"/>
          </a:p>
        </p:txBody>
      </p:sp>
      <p:sp>
        <p:nvSpPr>
          <p:cNvPr id="5" name="Date Placeholder 4"/>
          <p:cNvSpPr>
            <a:spLocks noGrp="1"/>
          </p:cNvSpPr>
          <p:nvPr>
            <p:ph type="dt" sz="half" idx="10"/>
          </p:nvPr>
        </p:nvSpPr>
        <p:spPr/>
        <p:txBody>
          <a:bodyPr/>
          <a:lstStyle/>
          <a:p>
            <a:fld id="{8188D1D8-523D-499B-949D-0A9A919A8A06}" type="datetimeFigureOut">
              <a:rPr lang="en-US" smtClean="0"/>
              <a:t>11/5/2018</a:t>
            </a:fld>
            <a:endParaRPr lang="en-US"/>
          </a:p>
        </p:txBody>
      </p:sp>
    </p:spTree>
    <p:extLst>
      <p:ext uri="{BB962C8B-B14F-4D97-AF65-F5344CB8AC3E}">
        <p14:creationId xmlns:p14="http://schemas.microsoft.com/office/powerpoint/2010/main" val="1317354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88D1D8-523D-499B-949D-0A9A919A8A06}"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B40BE5A-54DA-4D33-9480-FF06F76D3196}" type="slidenum">
              <a:rPr lang="en-US" smtClean="0"/>
              <a:t>‹#›</a:t>
            </a:fld>
            <a:endParaRPr lang="en-US"/>
          </a:p>
        </p:txBody>
      </p:sp>
    </p:spTree>
    <p:extLst>
      <p:ext uri="{BB962C8B-B14F-4D97-AF65-F5344CB8AC3E}">
        <p14:creationId xmlns:p14="http://schemas.microsoft.com/office/powerpoint/2010/main" val="22089974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146949-9286-4CFA-9B15-D1AFC4159682}"/>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B4CE6844-6144-44DF-952D-3E031B065374}"/>
              </a:ext>
            </a:extLst>
          </p:cNvPr>
          <p:cNvSpPr>
            <a:spLocks noGrp="1"/>
          </p:cNvSpPr>
          <p:nvPr>
            <p:ph type="subTitle" idx="1"/>
          </p:nvPr>
        </p:nvSpPr>
        <p:spPr/>
        <p:txBody>
          <a:bodyPr>
            <a:normAutofit/>
          </a:bodyPr>
          <a:lstStyle/>
          <a:p>
            <a:r>
              <a:rPr lang="en-US" sz="2400" b="1" dirty="0"/>
              <a:t>Un</a:t>
            </a:r>
            <a:r>
              <a:rPr lang="en-US" sz="2800" b="1" dirty="0"/>
              <a:t>i</a:t>
            </a:r>
            <a:r>
              <a:rPr lang="en-US" sz="2400" b="1" dirty="0"/>
              <a:t>t 12: Missionaries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4018657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B33D27-0BF7-4606-AD6E-D7EC9B06B7FE}"/>
              </a:ext>
            </a:extLst>
          </p:cNvPr>
          <p:cNvSpPr>
            <a:spLocks noGrp="1"/>
          </p:cNvSpPr>
          <p:nvPr>
            <p:ph type="title"/>
          </p:nvPr>
        </p:nvSpPr>
        <p:spPr/>
        <p:txBody>
          <a:bodyPr/>
          <a:lstStyle/>
          <a:p>
            <a:r>
              <a:rPr lang="en-US" b="1" dirty="0" smtClean="0"/>
              <a:t/>
            </a:r>
            <a:br>
              <a:rPr lang="en-US" b="1" dirty="0" smtClean="0"/>
            </a:br>
            <a:r>
              <a:rPr lang="en-US" b="1" dirty="0" smtClean="0"/>
              <a:t>Missionaries </a:t>
            </a:r>
            <a:r>
              <a:rPr lang="en-US" b="1" dirty="0"/>
              <a:t>in Parish Communities</a:t>
            </a:r>
          </a:p>
        </p:txBody>
      </p:sp>
      <p:sp>
        <p:nvSpPr>
          <p:cNvPr id="3" name="Content Placeholder 2">
            <a:extLst>
              <a:ext uri="{FF2B5EF4-FFF2-40B4-BE49-F238E27FC236}">
                <a16:creationId xmlns:a16="http://schemas.microsoft.com/office/drawing/2014/main" xmlns="" id="{EC8713DC-A833-4FAD-BD24-7DA5FEECBE3F}"/>
              </a:ext>
            </a:extLst>
          </p:cNvPr>
          <p:cNvSpPr>
            <a:spLocks noGrp="1"/>
          </p:cNvSpPr>
          <p:nvPr>
            <p:ph idx="1"/>
          </p:nvPr>
        </p:nvSpPr>
        <p:spPr>
          <a:xfrm>
            <a:off x="677333" y="1930400"/>
            <a:ext cx="8999101" cy="3880773"/>
          </a:xfrm>
        </p:spPr>
        <p:txBody>
          <a:bodyPr>
            <a:noAutofit/>
          </a:bodyPr>
          <a:lstStyle/>
          <a:p>
            <a:pPr>
              <a:spcBef>
                <a:spcPts val="600"/>
              </a:spcBef>
            </a:pPr>
            <a:r>
              <a:rPr lang="en-US" sz="2400" dirty="0"/>
              <a:t>Think about the various “audiences” that parishes might be called to reach:</a:t>
            </a:r>
          </a:p>
          <a:p>
            <a:pPr lvl="1">
              <a:spcBef>
                <a:spcPts val="600"/>
              </a:spcBef>
            </a:pPr>
            <a:r>
              <a:rPr lang="en-US" sz="2000" dirty="0"/>
              <a:t>Their own membership, active and inactive</a:t>
            </a:r>
          </a:p>
          <a:p>
            <a:pPr lvl="1">
              <a:spcBef>
                <a:spcPts val="600"/>
              </a:spcBef>
            </a:pPr>
            <a:r>
              <a:rPr lang="en-US" sz="2000" dirty="0"/>
              <a:t>People who have moved to the margins in terms of their Catholic lives</a:t>
            </a:r>
          </a:p>
          <a:p>
            <a:pPr lvl="1">
              <a:spcBef>
                <a:spcPts val="600"/>
              </a:spcBef>
            </a:pPr>
            <a:r>
              <a:rPr lang="en-US" sz="2000" dirty="0"/>
              <a:t>People searching for faith and meaning today</a:t>
            </a:r>
          </a:p>
          <a:p>
            <a:pPr>
              <a:spcBef>
                <a:spcPts val="600"/>
              </a:spcBef>
            </a:pPr>
            <a:r>
              <a:rPr lang="en-US" sz="2400" dirty="0"/>
              <a:t>How can we help our parish reach out to these various audiences?</a:t>
            </a:r>
          </a:p>
          <a:p>
            <a:pPr>
              <a:spcBef>
                <a:spcPts val="600"/>
              </a:spcBef>
            </a:pPr>
            <a:r>
              <a:rPr lang="en-US" sz="2400" dirty="0"/>
              <a:t>What committees or organizations does the parish have that can strengthen this kind of outreach?</a:t>
            </a:r>
          </a:p>
          <a:p>
            <a:pPr>
              <a:spcBef>
                <a:spcPts val="600"/>
              </a:spcBef>
            </a:pPr>
            <a:r>
              <a:rPr lang="en-US" sz="2400" dirty="0"/>
              <a:t>Can our parishes each have evangelization teams to reach out?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241575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751872-F711-4037-8652-37C7267CD672}"/>
              </a:ext>
            </a:extLst>
          </p:cNvPr>
          <p:cNvSpPr>
            <a:spLocks noGrp="1"/>
          </p:cNvSpPr>
          <p:nvPr>
            <p:ph type="title"/>
          </p:nvPr>
        </p:nvSpPr>
        <p:spPr/>
        <p:txBody>
          <a:bodyPr>
            <a:normAutofit/>
          </a:bodyPr>
          <a:lstStyle/>
          <a:p>
            <a:r>
              <a:rPr lang="en-US" b="1" dirty="0"/>
              <a:t>Spiritual Exercise (p. 93)</a:t>
            </a:r>
            <a:br>
              <a:rPr lang="en-US" b="1" dirty="0"/>
            </a:br>
            <a:r>
              <a:rPr lang="en-US" b="1" dirty="0"/>
              <a:t>Scripture—Matthew 28:16-20</a:t>
            </a:r>
          </a:p>
        </p:txBody>
      </p:sp>
      <p:sp>
        <p:nvSpPr>
          <p:cNvPr id="3" name="Content Placeholder 2">
            <a:extLst>
              <a:ext uri="{FF2B5EF4-FFF2-40B4-BE49-F238E27FC236}">
                <a16:creationId xmlns:a16="http://schemas.microsoft.com/office/drawing/2014/main" xmlns="" id="{2293BCC9-8A22-4794-B6D7-24C38A2EE87F}"/>
              </a:ext>
            </a:extLst>
          </p:cNvPr>
          <p:cNvSpPr>
            <a:spLocks noGrp="1"/>
          </p:cNvSpPr>
          <p:nvPr>
            <p:ph idx="1"/>
          </p:nvPr>
        </p:nvSpPr>
        <p:spPr/>
        <p:txBody>
          <a:bodyPr>
            <a:noAutofit/>
          </a:bodyPr>
          <a:lstStyle/>
          <a:p>
            <a:pPr marL="0" indent="0">
              <a:buNone/>
            </a:pPr>
            <a:r>
              <a:rPr lang="en-US" sz="2400" dirty="0"/>
              <a:t>The eleven disciples went to Galilee, to the mountain to which Jesus had ordered them</a:t>
            </a:r>
            <a:r>
              <a:rPr lang="en-US" sz="2400" dirty="0" smtClean="0"/>
              <a:t>. </a:t>
            </a:r>
            <a:r>
              <a:rPr lang="en-US" sz="2400" dirty="0"/>
              <a:t>When they saw him, they worshiped, but they doubted. Then Jesus approached and said to them, “All power in heaven and on earth has been given to me. </a:t>
            </a:r>
            <a:r>
              <a:rPr lang="en-US" sz="2400" dirty="0" smtClean="0"/>
              <a:t>Go</a:t>
            </a:r>
            <a:r>
              <a:rPr lang="en-US" sz="2400" dirty="0"/>
              <a:t>, therefore and make disciples of all nations, baptizing them in the name of the Father, and of the Son, and of the holy Spirit, teaching them to observe all that I have commanded you. </a:t>
            </a:r>
            <a:r>
              <a:rPr lang="en-US" sz="2400" dirty="0" smtClean="0"/>
              <a:t>And </a:t>
            </a:r>
            <a:r>
              <a:rPr lang="en-US" sz="2400" dirty="0"/>
              <a:t>behold, I am with you always, until the end of the age.”  </a:t>
            </a:r>
          </a:p>
          <a:p>
            <a:pPr marL="0" indent="0" algn="ctr">
              <a:buNone/>
            </a:pPr>
            <a:r>
              <a:rPr lang="en-US" sz="2400" b="1" dirty="0">
                <a:solidFill>
                  <a:srgbClr val="6C79BA"/>
                </a:solidFill>
              </a:rPr>
              <a:t>Imagine hearing Jesus say this to me.</a:t>
            </a:r>
            <a:br>
              <a:rPr lang="en-US" sz="2400" b="1" dirty="0">
                <a:solidFill>
                  <a:srgbClr val="6C79BA"/>
                </a:solidFill>
              </a:rPr>
            </a:br>
            <a:r>
              <a:rPr lang="en-US" sz="2400" b="1" dirty="0">
                <a:solidFill>
                  <a:srgbClr val="6C79BA"/>
                </a:solidFill>
              </a:rPr>
              <a:t>Who is Jesus sending me to reach?</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741507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5E6C2A-C5EC-4034-8751-764E44FC1CA9}"/>
              </a:ext>
            </a:extLst>
          </p:cNvPr>
          <p:cNvSpPr>
            <a:spLocks noGrp="1"/>
          </p:cNvSpPr>
          <p:nvPr>
            <p:ph type="title" idx="4294967295"/>
          </p:nvPr>
        </p:nvSpPr>
        <p:spPr>
          <a:xfrm>
            <a:off x="138897" y="81023"/>
            <a:ext cx="8596313" cy="610886"/>
          </a:xfrm>
        </p:spPr>
        <p:txBody>
          <a:bodyPr>
            <a:normAutofit fontScale="90000"/>
          </a:bodyPr>
          <a:lstStyle/>
          <a:p>
            <a:r>
              <a:rPr lang="en-US" b="1" dirty="0" smtClean="0"/>
              <a:t>Dedication</a:t>
            </a:r>
            <a:endParaRPr lang="en-US" b="1" dirty="0"/>
          </a:p>
        </p:txBody>
      </p:sp>
      <p:sp>
        <p:nvSpPr>
          <p:cNvPr id="3" name="Content Placeholder 2">
            <a:extLst>
              <a:ext uri="{FF2B5EF4-FFF2-40B4-BE49-F238E27FC236}">
                <a16:creationId xmlns:a16="http://schemas.microsoft.com/office/drawing/2014/main" xmlns="" id="{B3117EE9-1A4E-4230-8E9B-B29DC7C31D39}"/>
              </a:ext>
            </a:extLst>
          </p:cNvPr>
          <p:cNvSpPr>
            <a:spLocks noGrp="1"/>
          </p:cNvSpPr>
          <p:nvPr>
            <p:ph sz="half" idx="4294967295"/>
          </p:nvPr>
        </p:nvSpPr>
        <p:spPr>
          <a:xfrm>
            <a:off x="381964" y="691909"/>
            <a:ext cx="4629873" cy="3881437"/>
          </a:xfrm>
        </p:spPr>
        <p:txBody>
          <a:bodyPr>
            <a:noAutofit/>
          </a:bodyPr>
          <a:lstStyle/>
          <a:p>
            <a:pPr marL="0" indent="0">
              <a:spcBef>
                <a:spcPts val="600"/>
              </a:spcBef>
              <a:buNone/>
            </a:pPr>
            <a:r>
              <a:rPr lang="en-US" sz="1600" b="1" dirty="0" smtClean="0"/>
              <a:t>Lord </a:t>
            </a:r>
            <a:r>
              <a:rPr lang="en-US" sz="1600" b="1" dirty="0"/>
              <a:t>God, Father of infinite love and grace,</a:t>
            </a:r>
            <a:br>
              <a:rPr lang="en-US" sz="1600" b="1" dirty="0"/>
            </a:br>
            <a:r>
              <a:rPr lang="en-US" sz="1600" b="1" dirty="0"/>
              <a:t>your Son, Jesus, consecrated himself to the truth (John 17:17-19) of your self-giving life,</a:t>
            </a:r>
            <a:br>
              <a:rPr lang="en-US" sz="1600" b="1" dirty="0"/>
            </a:br>
            <a:r>
              <a:rPr lang="en-US" sz="1600" b="1" dirty="0"/>
              <a:t>revealed through his actions of mercy, healing, and </a:t>
            </a:r>
            <a:r>
              <a:rPr lang="en-US" sz="1600" b="1" dirty="0" smtClean="0"/>
              <a:t>peace. He </a:t>
            </a:r>
            <a:r>
              <a:rPr lang="en-US" sz="1600" b="1" dirty="0"/>
              <a:t>gave himself through his death to the salvation of humankind.</a:t>
            </a:r>
          </a:p>
          <a:p>
            <a:pPr marL="0" indent="0">
              <a:spcBef>
                <a:spcPts val="600"/>
              </a:spcBef>
              <a:buNone/>
            </a:pPr>
            <a:r>
              <a:rPr lang="en-US" sz="1600" b="1" dirty="0"/>
              <a:t>You raised him up in order to bestow the Spirit of grace and life upon us (John 20:22).</a:t>
            </a:r>
          </a:p>
          <a:p>
            <a:pPr marL="0" indent="0">
              <a:spcBef>
                <a:spcPts val="600"/>
              </a:spcBef>
              <a:buNone/>
            </a:pPr>
            <a:r>
              <a:rPr lang="en-US" sz="1600" b="1" dirty="0" smtClean="0"/>
              <a:t>Lord</a:t>
            </a:r>
            <a:r>
              <a:rPr lang="en-US" sz="1600" b="1" dirty="0"/>
              <a:t>, in this same Spirit, I consecrate myself to be a follower of Jesus.</a:t>
            </a:r>
          </a:p>
          <a:p>
            <a:pPr marL="0" indent="0">
              <a:spcBef>
                <a:spcPts val="600"/>
              </a:spcBef>
              <a:buNone/>
            </a:pPr>
            <a:r>
              <a:rPr lang="en-US" sz="1600" b="1" dirty="0" smtClean="0"/>
              <a:t>I </a:t>
            </a:r>
            <a:r>
              <a:rPr lang="en-US" sz="1600" b="1" dirty="0"/>
              <a:t>pray that I will continue to die and rise with him, through the power of his </a:t>
            </a:r>
            <a:r>
              <a:rPr lang="en-US" sz="1600" b="1" dirty="0" smtClean="0"/>
              <a:t>Spirit: to </a:t>
            </a:r>
            <a:r>
              <a:rPr lang="en-US" sz="1600" b="1" dirty="0"/>
              <a:t>die to my selfishness and sinfulness, to rise as a </a:t>
            </a:r>
            <a:r>
              <a:rPr lang="en-US" sz="1600" b="1" dirty="0" smtClean="0"/>
              <a:t>disciple, experiencing </a:t>
            </a:r>
            <a:r>
              <a:rPr lang="en-US" sz="1600" b="1" dirty="0"/>
              <a:t>his power in my life as I overcome sin, grow in prayer, and </a:t>
            </a:r>
            <a:r>
              <a:rPr lang="en-US" sz="1600" b="1" dirty="0" smtClean="0"/>
              <a:t> serve </a:t>
            </a:r>
            <a:r>
              <a:rPr lang="en-US" sz="1600" b="1" dirty="0"/>
              <a:t>others in his name.</a:t>
            </a:r>
          </a:p>
          <a:p>
            <a:pPr marL="0" indent="0">
              <a:spcBef>
                <a:spcPts val="600"/>
              </a:spcBef>
              <a:buNone/>
            </a:pPr>
            <a:r>
              <a:rPr lang="en-US" sz="1600" b="1" dirty="0" smtClean="0"/>
              <a:t>I </a:t>
            </a:r>
            <a:r>
              <a:rPr lang="en-US" sz="1600" b="1" dirty="0"/>
              <a:t>consecrate myself as Jesus did; I consecrate myself in the image of his Mother, Mary,</a:t>
            </a:r>
            <a:br>
              <a:rPr lang="en-US" sz="1600" b="1" dirty="0"/>
            </a:br>
            <a:r>
              <a:rPr lang="en-US" sz="1600" b="1" dirty="0"/>
              <a:t>who heard your Word so deeply that </a:t>
            </a:r>
            <a:r>
              <a:rPr lang="en-US" sz="1600" b="1" dirty="0" smtClean="0"/>
              <a:t>it became </a:t>
            </a:r>
            <a:r>
              <a:rPr lang="en-US" sz="1600" b="1" dirty="0"/>
              <a:t>flesh within </a:t>
            </a:r>
            <a:r>
              <a:rPr lang="en-US" sz="1600" b="1" dirty="0" smtClean="0"/>
              <a:t>her, who </a:t>
            </a:r>
            <a:r>
              <a:rPr lang="en-US" sz="1600" b="1" dirty="0"/>
              <a:t>accompanied your Son in the joys and sorrows of his life,</a:t>
            </a:r>
            <a:br>
              <a:rPr lang="en-US" sz="1600" b="1" dirty="0"/>
            </a:br>
            <a:r>
              <a:rPr lang="en-US" sz="1600" b="1" dirty="0"/>
              <a:t>right up to being with him in your death and receiving his risen Spirit</a:t>
            </a:r>
            <a:r>
              <a:rPr lang="en-US" sz="1600" dirty="0"/>
              <a:t>.</a:t>
            </a:r>
          </a:p>
          <a:p>
            <a:pPr marL="0" indent="0">
              <a:spcBef>
                <a:spcPts val="600"/>
              </a:spcBef>
              <a:buNone/>
            </a:pPr>
            <a:r>
              <a:rPr lang="en-US" sz="1600" dirty="0"/>
              <a:t> </a:t>
            </a:r>
          </a:p>
          <a:p>
            <a:pPr marL="0" indent="0">
              <a:spcBef>
                <a:spcPts val="600"/>
              </a:spcBef>
              <a:buNone/>
            </a:pPr>
            <a:endParaRPr lang="en-US" sz="1600" dirty="0"/>
          </a:p>
        </p:txBody>
      </p:sp>
      <p:sp>
        <p:nvSpPr>
          <p:cNvPr id="4" name="Content Placeholder 3">
            <a:extLst>
              <a:ext uri="{FF2B5EF4-FFF2-40B4-BE49-F238E27FC236}">
                <a16:creationId xmlns:a16="http://schemas.microsoft.com/office/drawing/2014/main" xmlns="" id="{5941B79D-A362-462E-908F-C7D668F10768}"/>
              </a:ext>
            </a:extLst>
          </p:cNvPr>
          <p:cNvSpPr>
            <a:spLocks noGrp="1"/>
          </p:cNvSpPr>
          <p:nvPr>
            <p:ph sz="half" idx="4294967295"/>
          </p:nvPr>
        </p:nvSpPr>
        <p:spPr>
          <a:xfrm>
            <a:off x="5159978" y="816657"/>
            <a:ext cx="4184650" cy="3881437"/>
          </a:xfrm>
        </p:spPr>
        <p:txBody>
          <a:bodyPr>
            <a:noAutofit/>
          </a:bodyPr>
          <a:lstStyle/>
          <a:p>
            <a:pPr marL="0" indent="0">
              <a:buNone/>
            </a:pPr>
            <a:r>
              <a:rPr lang="en-US" sz="1600" b="1" dirty="0" smtClean="0"/>
              <a:t>Father</a:t>
            </a:r>
            <a:r>
              <a:rPr lang="en-US" sz="1600" b="1" dirty="0"/>
              <a:t>, consecrate me with the holiness and dedication of Jesus Christ.</a:t>
            </a:r>
          </a:p>
          <a:p>
            <a:pPr marL="0" indent="0">
              <a:buNone/>
            </a:pPr>
            <a:r>
              <a:rPr lang="en-US" sz="1600" b="1" dirty="0" smtClean="0"/>
              <a:t>Renew </a:t>
            </a:r>
            <a:r>
              <a:rPr lang="en-US" sz="1600" b="1" dirty="0"/>
              <a:t>in me my baptism and my promises to reject sin and follow Jesus.</a:t>
            </a:r>
          </a:p>
          <a:p>
            <a:pPr marL="0" indent="0">
              <a:buNone/>
            </a:pPr>
            <a:r>
              <a:rPr lang="en-US" sz="1600" b="1" dirty="0" smtClean="0"/>
              <a:t>Fill </a:t>
            </a:r>
            <a:r>
              <a:rPr lang="en-US" sz="1600" b="1" dirty="0"/>
              <a:t>me with the Spirit who bestows Jesus’ Easter gifts upon us,</a:t>
            </a:r>
            <a:br>
              <a:rPr lang="en-US" sz="1600" b="1" dirty="0"/>
            </a:br>
            <a:r>
              <a:rPr lang="en-US" sz="1600" b="1" dirty="0"/>
              <a:t>as I hear his Word, experience ongoing conversion, celebrate in worship,</a:t>
            </a:r>
            <a:br>
              <a:rPr lang="en-US" sz="1600" b="1" dirty="0"/>
            </a:br>
            <a:r>
              <a:rPr lang="en-US" sz="1600" b="1" dirty="0"/>
              <a:t>pray for myself and the world, support fellow believers as they support me,</a:t>
            </a:r>
            <a:br>
              <a:rPr lang="en-US" sz="1600" b="1" dirty="0"/>
            </a:br>
            <a:r>
              <a:rPr lang="en-US" sz="1600" b="1" dirty="0"/>
              <a:t>and give my life in service as a disciple, showing your selfless love in my life,</a:t>
            </a:r>
            <a:br>
              <a:rPr lang="en-US" sz="1600" b="1" dirty="0"/>
            </a:br>
            <a:r>
              <a:rPr lang="en-US" sz="1600" b="1" dirty="0"/>
              <a:t>and being on mission to serve and further your Kingdom.</a:t>
            </a:r>
          </a:p>
          <a:p>
            <a:pPr marL="0" indent="0">
              <a:buNone/>
            </a:pPr>
            <a:r>
              <a:rPr lang="en-US" sz="1600" b="1" dirty="0" smtClean="0"/>
              <a:t>May </a:t>
            </a:r>
            <a:r>
              <a:rPr lang="en-US" sz="1600" b="1" dirty="0"/>
              <a:t>your divine compassion, your generous forgiveness, and your unending </a:t>
            </a:r>
            <a:r>
              <a:rPr lang="en-US" sz="1600" b="1" dirty="0" smtClean="0"/>
              <a:t>love show </a:t>
            </a:r>
            <a:r>
              <a:rPr lang="en-US" sz="1600" b="1" dirty="0"/>
              <a:t>itself in all my actions.</a:t>
            </a:r>
          </a:p>
          <a:p>
            <a:pPr marL="0" indent="0">
              <a:buNone/>
            </a:pPr>
            <a:r>
              <a:rPr lang="en-US" sz="1600" b="1" dirty="0" smtClean="0"/>
              <a:t>I </a:t>
            </a:r>
            <a:r>
              <a:rPr lang="en-US" sz="1600" b="1" dirty="0"/>
              <a:t>pray this in the Spirit of Jesus whom you bestow upon me, </a:t>
            </a:r>
            <a:r>
              <a:rPr lang="en-US" sz="1600" b="1" dirty="0" smtClean="0"/>
              <a:t>and </a:t>
            </a:r>
            <a:r>
              <a:rPr lang="en-US" sz="1600" b="1" dirty="0"/>
              <a:t>all who seek to follow you in Christ Jesus.  </a:t>
            </a:r>
          </a:p>
          <a:p>
            <a:pPr marL="0" indent="0">
              <a:buNone/>
            </a:pPr>
            <a:r>
              <a:rPr lang="en-US" sz="1600" b="1" dirty="0"/>
              <a:t>Amen.</a:t>
            </a:r>
          </a:p>
          <a:p>
            <a:pPr marL="0" indent="0">
              <a:buNone/>
            </a:pPr>
            <a:endParaRPr lang="en-US" sz="16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7526" y="-37929"/>
            <a:ext cx="1034474" cy="1212832"/>
          </a:xfrm>
          <a:prstGeom prst="rect">
            <a:avLst/>
          </a:prstGeom>
        </p:spPr>
      </p:pic>
    </p:spTree>
    <p:extLst>
      <p:ext uri="{BB962C8B-B14F-4D97-AF65-F5344CB8AC3E}">
        <p14:creationId xmlns:p14="http://schemas.microsoft.com/office/powerpoint/2010/main" val="603608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a:xfrm>
            <a:off x="677334" y="2160589"/>
            <a:ext cx="8316195" cy="3880773"/>
          </a:xfrm>
        </p:spPr>
        <p:txBody>
          <a:bodyPr>
            <a:noAutofit/>
          </a:bodyPr>
          <a:lstStyle/>
          <a:p>
            <a:r>
              <a:rPr lang="en-US" sz="2400" dirty="0"/>
              <a:t>Thank you for coming and </a:t>
            </a:r>
            <a:r>
              <a:rPr lang="en-US" sz="2400" dirty="0" smtClean="0"/>
              <a:t>participating! We </a:t>
            </a:r>
            <a:r>
              <a:rPr lang="en-US" sz="2400" dirty="0"/>
              <a:t>hope this has been an enriching experience for you. </a:t>
            </a:r>
          </a:p>
          <a:p>
            <a:r>
              <a:rPr lang="en-US" sz="2400" dirty="0"/>
              <a:t>We hope you have reflected on your call to be a missionary disciples in such a way that you can continue many of the disciplines we have learned—reflection on our lives, and contemplative prayer of the Scripture, along with a more active role as Christ’s servant.</a:t>
            </a:r>
          </a:p>
          <a:p>
            <a:r>
              <a:rPr lang="en-US" sz="2400" dirty="0"/>
              <a:t>Please use the Disciples Checklist on p. 98 to review your particular practices as disciples. </a:t>
            </a:r>
          </a:p>
          <a:p>
            <a:r>
              <a:rPr lang="en-US" sz="2400" dirty="0"/>
              <a:t>We invite you to spend some time in hospitality after our session.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10662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517736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 We emphasize being missionaries in this final session today. Congratulations!</a:t>
            </a:r>
          </a:p>
          <a:p>
            <a:pPr lvl="0"/>
            <a:r>
              <a:rPr lang="en-US" sz="2400" dirty="0"/>
              <a:t>Each unit has an essay section, a spiritual exercise section, and a Scripture passage with reflection questions.</a:t>
            </a:r>
          </a:p>
          <a:p>
            <a:r>
              <a:rPr lang="en-US" sz="2400" dirty="0"/>
              <a:t>We will do the spiritual exercises together</a:t>
            </a:r>
            <a:r>
              <a:rPr lang="en-US" sz="2400" dirty="0"/>
              <a:t>.</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EFB99F-DB89-4CA2-9319-FC05EA2E86C9}"/>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4999231C-86AD-41E4-B6E4-192EA6241600}"/>
              </a:ext>
            </a:extLst>
          </p:cNvPr>
          <p:cNvSpPr>
            <a:spLocks noGrp="1"/>
          </p:cNvSpPr>
          <p:nvPr>
            <p:ph idx="1"/>
          </p:nvPr>
        </p:nvSpPr>
        <p:spPr/>
        <p:txBody>
          <a:bodyPr>
            <a:normAutofit/>
          </a:bodyPr>
          <a:lstStyle/>
          <a:p>
            <a:r>
              <a:rPr lang="en-US" sz="2400" dirty="0"/>
              <a:t>To review our understanding of mission, particularly through the writings of recent popes </a:t>
            </a:r>
          </a:p>
          <a:p>
            <a:r>
              <a:rPr lang="en-US" sz="2400" dirty="0"/>
              <a:t>To explore the challenge of Pope Francis</a:t>
            </a:r>
          </a:p>
          <a:p>
            <a:r>
              <a:rPr lang="en-US" sz="2400" dirty="0"/>
              <a:t>To elaborate dimensions of mission in terms of:</a:t>
            </a:r>
          </a:p>
          <a:p>
            <a:pPr lvl="1"/>
            <a:r>
              <a:rPr lang="en-US" sz="2200" dirty="0"/>
              <a:t>Ourselves</a:t>
            </a:r>
          </a:p>
          <a:p>
            <a:pPr lvl="1"/>
            <a:r>
              <a:rPr lang="en-US" sz="2200" dirty="0"/>
              <a:t>Our families</a:t>
            </a:r>
          </a:p>
          <a:p>
            <a:pPr lvl="1"/>
            <a:r>
              <a:rPr lang="en-US" sz="2200" dirty="0"/>
              <a:t>Our neighbors</a:t>
            </a:r>
          </a:p>
          <a:p>
            <a:r>
              <a:rPr lang="en-US" sz="2400" dirty="0"/>
              <a:t>To look at ways the parish allows us to engage in mission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944074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E5AAE1-4096-4258-89F1-2AD82472BF0A}"/>
              </a:ext>
            </a:extLst>
          </p:cNvPr>
          <p:cNvSpPr>
            <a:spLocks noGrp="1"/>
          </p:cNvSpPr>
          <p:nvPr>
            <p:ph type="title"/>
          </p:nvPr>
        </p:nvSpPr>
        <p:spPr/>
        <p:txBody>
          <a:bodyPr/>
          <a:lstStyle/>
          <a:p>
            <a:r>
              <a:rPr lang="en-US" b="1" dirty="0" smtClean="0"/>
              <a:t/>
            </a:r>
            <a:br>
              <a:rPr lang="en-US" b="1" dirty="0" smtClean="0"/>
            </a:br>
            <a:r>
              <a:rPr lang="en-US" b="1" dirty="0" smtClean="0"/>
              <a:t>Images </a:t>
            </a:r>
            <a:r>
              <a:rPr lang="en-US" b="1" dirty="0"/>
              <a:t>of Missionaries</a:t>
            </a:r>
          </a:p>
        </p:txBody>
      </p:sp>
      <p:sp>
        <p:nvSpPr>
          <p:cNvPr id="3" name="Content Placeholder 2">
            <a:extLst>
              <a:ext uri="{FF2B5EF4-FFF2-40B4-BE49-F238E27FC236}">
                <a16:creationId xmlns:a16="http://schemas.microsoft.com/office/drawing/2014/main" xmlns="" id="{2BB876B3-F54E-4CEE-A76C-2308E51633F4}"/>
              </a:ext>
            </a:extLst>
          </p:cNvPr>
          <p:cNvSpPr>
            <a:spLocks noGrp="1"/>
          </p:cNvSpPr>
          <p:nvPr>
            <p:ph idx="1"/>
          </p:nvPr>
        </p:nvSpPr>
        <p:spPr/>
        <p:txBody>
          <a:bodyPr>
            <a:normAutofit/>
          </a:bodyPr>
          <a:lstStyle/>
          <a:p>
            <a:pPr marL="0" indent="0" algn="ctr">
              <a:buNone/>
            </a:pPr>
            <a:r>
              <a:rPr lang="en-US" sz="2400" dirty="0" smtClean="0"/>
              <a:t>Let’s </a:t>
            </a:r>
            <a:r>
              <a:rPr lang="en-US" sz="2400" dirty="0"/>
              <a:t>take a few moments to explore the </a:t>
            </a:r>
            <a:r>
              <a:rPr lang="en-US" sz="2400" dirty="0" smtClean="0"/>
              <a:t>images of </a:t>
            </a:r>
            <a:r>
              <a:rPr lang="en-US" sz="2400" dirty="0"/>
              <a:t>missionaries that we have</a:t>
            </a:r>
            <a:r>
              <a:rPr lang="en-US" sz="2400" dirty="0" smtClean="0"/>
              <a:t>.</a:t>
            </a:r>
          </a:p>
          <a:p>
            <a:pPr marL="0" indent="0" algn="ctr">
              <a:buNone/>
            </a:pPr>
            <a:endParaRPr lang="en-US" sz="2400" dirty="0" smtClean="0"/>
          </a:p>
          <a:p>
            <a:pPr marL="0" indent="0" algn="ctr">
              <a:buNone/>
            </a:pPr>
            <a:r>
              <a:rPr lang="en-US" sz="2400" dirty="0"/>
              <a:t/>
            </a:r>
            <a:br>
              <a:rPr lang="en-US" sz="2400" dirty="0"/>
            </a:br>
            <a:r>
              <a:rPr lang="en-US" sz="2400" dirty="0"/>
              <a:t>If you have met someone who has served as a </a:t>
            </a:r>
            <a:r>
              <a:rPr lang="en-US" sz="2400" dirty="0" smtClean="0"/>
              <a:t> missionary even </a:t>
            </a:r>
            <a:r>
              <a:rPr lang="en-US" sz="2400" dirty="0"/>
              <a:t>for a short period of </a:t>
            </a:r>
            <a:r>
              <a:rPr lang="en-US" sz="2400" dirty="0" smtClean="0"/>
              <a:t>time, tell </a:t>
            </a:r>
            <a:r>
              <a:rPr lang="en-US" sz="2400" dirty="0"/>
              <a:t>us about that person. </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731535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48EF6B-AF03-4411-AEA9-A6F8182B73D7}"/>
              </a:ext>
            </a:extLst>
          </p:cNvPr>
          <p:cNvSpPr>
            <a:spLocks noGrp="1"/>
          </p:cNvSpPr>
          <p:nvPr>
            <p:ph type="title"/>
          </p:nvPr>
        </p:nvSpPr>
        <p:spPr/>
        <p:txBody>
          <a:bodyPr/>
          <a:lstStyle/>
          <a:p>
            <a:r>
              <a:rPr lang="en-US" b="1" dirty="0" smtClean="0"/>
              <a:t/>
            </a:r>
            <a:br>
              <a:rPr lang="en-US" b="1" dirty="0" smtClean="0"/>
            </a:br>
            <a:r>
              <a:rPr lang="en-US" b="1" dirty="0" smtClean="0"/>
              <a:t>Pope </a:t>
            </a:r>
            <a:r>
              <a:rPr lang="en-US" b="1" dirty="0"/>
              <a:t>Francis</a:t>
            </a:r>
          </a:p>
        </p:txBody>
      </p:sp>
      <p:sp>
        <p:nvSpPr>
          <p:cNvPr id="3" name="Content Placeholder 2">
            <a:extLst>
              <a:ext uri="{FF2B5EF4-FFF2-40B4-BE49-F238E27FC236}">
                <a16:creationId xmlns:a16="http://schemas.microsoft.com/office/drawing/2014/main" xmlns="" id="{9B2FCC29-F970-45B5-AEAC-23EA218CA283}"/>
              </a:ext>
            </a:extLst>
          </p:cNvPr>
          <p:cNvSpPr>
            <a:spLocks noGrp="1"/>
          </p:cNvSpPr>
          <p:nvPr>
            <p:ph idx="1"/>
          </p:nvPr>
        </p:nvSpPr>
        <p:spPr/>
        <p:txBody>
          <a:bodyPr>
            <a:normAutofit/>
          </a:bodyPr>
          <a:lstStyle/>
          <a:p>
            <a:pPr marL="0" indent="0" algn="ctr">
              <a:buNone/>
            </a:pPr>
            <a:endParaRPr lang="en-US" sz="1100" dirty="0" smtClean="0"/>
          </a:p>
          <a:p>
            <a:pPr marL="0" indent="0" algn="ctr">
              <a:buNone/>
            </a:pPr>
            <a:endParaRPr lang="en-US" sz="2400" dirty="0"/>
          </a:p>
          <a:p>
            <a:pPr marL="0" indent="0" algn="ctr">
              <a:buNone/>
            </a:pPr>
            <a:r>
              <a:rPr lang="en-US" sz="2400" dirty="0" smtClean="0"/>
              <a:t>Every </a:t>
            </a:r>
            <a:r>
              <a:rPr lang="en-US" sz="2400" dirty="0"/>
              <a:t>Christian is a missionary to the extent that he or </a:t>
            </a:r>
            <a:r>
              <a:rPr lang="en-US" sz="2400" dirty="0" smtClean="0"/>
              <a:t>she has </a:t>
            </a:r>
            <a:r>
              <a:rPr lang="en-US" sz="2400" dirty="0"/>
              <a:t>encountered the love of God in Christ Jesus: </a:t>
            </a:r>
            <a:r>
              <a:rPr lang="en-US" sz="2400" dirty="0" smtClean="0"/>
              <a:t>we no longer </a:t>
            </a:r>
            <a:r>
              <a:rPr lang="en-US" sz="2400" dirty="0"/>
              <a:t>say that we are “disciples” and “missionaries”, </a:t>
            </a:r>
            <a:r>
              <a:rPr lang="en-US" sz="2400" dirty="0" smtClean="0"/>
              <a:t>but </a:t>
            </a:r>
            <a:r>
              <a:rPr lang="en-US" sz="2400" dirty="0"/>
              <a:t>rather that we are always “missionary disciples” </a:t>
            </a:r>
            <a:br>
              <a:rPr lang="en-US" sz="2400" dirty="0"/>
            </a:br>
            <a:r>
              <a:rPr lang="en-US" sz="2400" dirty="0"/>
              <a:t>(“The Joy of the Gospel,” #120).</a:t>
            </a:r>
          </a:p>
          <a:p>
            <a:pPr marL="0" indent="0" algn="r">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456230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065AC5-D843-4AFA-9B67-807FA9BD510E}"/>
              </a:ext>
            </a:extLst>
          </p:cNvPr>
          <p:cNvSpPr>
            <a:spLocks noGrp="1"/>
          </p:cNvSpPr>
          <p:nvPr>
            <p:ph type="title"/>
          </p:nvPr>
        </p:nvSpPr>
        <p:spPr/>
        <p:txBody>
          <a:bodyPr/>
          <a:lstStyle/>
          <a:p>
            <a:r>
              <a:rPr lang="en-US" b="1" dirty="0" smtClean="0"/>
              <a:t/>
            </a:r>
            <a:br>
              <a:rPr lang="en-US" b="1" dirty="0" smtClean="0"/>
            </a:br>
            <a:r>
              <a:rPr lang="en-US" b="1" dirty="0" smtClean="0"/>
              <a:t>Missionaries </a:t>
            </a:r>
            <a:r>
              <a:rPr lang="en-US" b="1" dirty="0"/>
              <a:t>to Ourselves</a:t>
            </a:r>
          </a:p>
        </p:txBody>
      </p:sp>
      <p:sp>
        <p:nvSpPr>
          <p:cNvPr id="3" name="Content Placeholder 2">
            <a:extLst>
              <a:ext uri="{FF2B5EF4-FFF2-40B4-BE49-F238E27FC236}">
                <a16:creationId xmlns:a16="http://schemas.microsoft.com/office/drawing/2014/main" xmlns="" id="{A200A8A6-ABC7-4992-A9B4-E55FED2DFA76}"/>
              </a:ext>
            </a:extLst>
          </p:cNvPr>
          <p:cNvSpPr>
            <a:spLocks noGrp="1"/>
          </p:cNvSpPr>
          <p:nvPr>
            <p:ph idx="1"/>
          </p:nvPr>
        </p:nvSpPr>
        <p:spPr>
          <a:xfrm>
            <a:off x="677333" y="2160589"/>
            <a:ext cx="9161147" cy="3880773"/>
          </a:xfrm>
        </p:spPr>
        <p:txBody>
          <a:bodyPr>
            <a:noAutofit/>
          </a:bodyPr>
          <a:lstStyle/>
          <a:p>
            <a:r>
              <a:rPr lang="en-US" sz="2200" dirty="0"/>
              <a:t>We cannot evangelize unless we continue to be evangelized ourselves. </a:t>
            </a:r>
            <a:r>
              <a:rPr lang="en-US" sz="2200" dirty="0" smtClean="0"/>
              <a:t>Our </a:t>
            </a:r>
            <a:r>
              <a:rPr lang="en-US" sz="2200" dirty="0"/>
              <a:t>evangelization is never complete.</a:t>
            </a:r>
          </a:p>
          <a:p>
            <a:r>
              <a:rPr lang="en-US" sz="2200" dirty="0"/>
              <a:t>We are evangelized by living the life of discipleship as fully as we can.</a:t>
            </a:r>
          </a:p>
          <a:p>
            <a:r>
              <a:rPr lang="en-US" sz="2200" dirty="0"/>
              <a:t>Evangelization deepens through our ongoing contact with the Word of God.</a:t>
            </a:r>
          </a:p>
          <a:p>
            <a:r>
              <a:rPr lang="en-US" sz="2200" dirty="0"/>
              <a:t>Evangelization has power to the extent that we pray, and celebrate the Mass, to attain unity with Jesus through the Holy Spirit.</a:t>
            </a:r>
          </a:p>
          <a:p>
            <a:r>
              <a:rPr lang="en-US" sz="2200" dirty="0"/>
              <a:t>We deepen our roots in community and serve people </a:t>
            </a:r>
            <a:r>
              <a:rPr lang="en-US" sz="2200" dirty="0" smtClean="0"/>
              <a:t>willingly</a:t>
            </a:r>
            <a:r>
              <a:rPr lang="en-US" sz="2200" dirty="0"/>
              <a:t>.</a:t>
            </a:r>
          </a:p>
          <a:p>
            <a:r>
              <a:rPr lang="en-US" sz="2200" dirty="0"/>
              <a:t>We have spiritual guides and communities along the way.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732423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63226A-B002-4A52-B678-109326D1CAFC}"/>
              </a:ext>
            </a:extLst>
          </p:cNvPr>
          <p:cNvSpPr>
            <a:spLocks noGrp="1"/>
          </p:cNvSpPr>
          <p:nvPr>
            <p:ph type="title"/>
          </p:nvPr>
        </p:nvSpPr>
        <p:spPr/>
        <p:txBody>
          <a:bodyPr/>
          <a:lstStyle/>
          <a:p>
            <a:r>
              <a:rPr lang="en-US" b="1" dirty="0" smtClean="0"/>
              <a:t/>
            </a:r>
            <a:br>
              <a:rPr lang="en-US" b="1" dirty="0" smtClean="0"/>
            </a:br>
            <a:r>
              <a:rPr lang="en-US" b="1" dirty="0" smtClean="0"/>
              <a:t>Missionaries </a:t>
            </a:r>
            <a:r>
              <a:rPr lang="en-US" b="1" dirty="0"/>
              <a:t>in Family</a:t>
            </a:r>
          </a:p>
        </p:txBody>
      </p:sp>
      <p:sp>
        <p:nvSpPr>
          <p:cNvPr id="3" name="Content Placeholder 2">
            <a:extLst>
              <a:ext uri="{FF2B5EF4-FFF2-40B4-BE49-F238E27FC236}">
                <a16:creationId xmlns:a16="http://schemas.microsoft.com/office/drawing/2014/main" xmlns="" id="{EF08F864-7615-4D38-A356-139DA464FA89}"/>
              </a:ext>
            </a:extLst>
          </p:cNvPr>
          <p:cNvSpPr>
            <a:spLocks noGrp="1"/>
          </p:cNvSpPr>
          <p:nvPr>
            <p:ph idx="1"/>
          </p:nvPr>
        </p:nvSpPr>
        <p:spPr/>
        <p:txBody>
          <a:bodyPr>
            <a:noAutofit/>
          </a:bodyPr>
          <a:lstStyle/>
          <a:p>
            <a:r>
              <a:rPr lang="en-US" sz="2400" dirty="0"/>
              <a:t>Living our vows is to live a life of ongoing commitment and conversion.</a:t>
            </a:r>
          </a:p>
          <a:p>
            <a:r>
              <a:rPr lang="en-US" sz="2400" dirty="0"/>
              <a:t>Loving our children for their sake teaches us selflessness.</a:t>
            </a:r>
          </a:p>
          <a:p>
            <a:r>
              <a:rPr lang="en-US" sz="2400" dirty="0"/>
              <a:t>Passing on the faith to our children is essential for the growth of the Kingdom of God.</a:t>
            </a:r>
          </a:p>
          <a:p>
            <a:r>
              <a:rPr lang="en-US" sz="2400" dirty="0"/>
              <a:t>Today’s assumptions about life have made it harder to pass faith on to children. </a:t>
            </a:r>
          </a:p>
          <a:p>
            <a:r>
              <a:rPr lang="en-US" sz="2400" dirty="0"/>
              <a:t>Prayer, community, and service have to be part of a family’s ordinary experiences.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230428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49DF03-1772-4F1E-8CA7-2A6ED92BEA3F}"/>
              </a:ext>
            </a:extLst>
          </p:cNvPr>
          <p:cNvSpPr>
            <a:spLocks noGrp="1"/>
          </p:cNvSpPr>
          <p:nvPr>
            <p:ph type="title"/>
          </p:nvPr>
        </p:nvSpPr>
        <p:spPr/>
        <p:txBody>
          <a:bodyPr/>
          <a:lstStyle/>
          <a:p>
            <a:r>
              <a:rPr lang="en-US" b="1" dirty="0"/>
              <a:t>Neighbors</a:t>
            </a:r>
            <a:r>
              <a:rPr lang="en-US" b="1" dirty="0" smtClean="0"/>
              <a:t>—</a:t>
            </a:r>
            <a:br>
              <a:rPr lang="en-US" b="1" dirty="0" smtClean="0"/>
            </a:br>
            <a:r>
              <a:rPr lang="en-US" b="1" dirty="0" smtClean="0"/>
              <a:t>“</a:t>
            </a:r>
            <a:r>
              <a:rPr lang="en-US" b="1" dirty="0"/>
              <a:t>The Joy of the Gospel” (#128)</a:t>
            </a:r>
          </a:p>
        </p:txBody>
      </p:sp>
      <p:sp>
        <p:nvSpPr>
          <p:cNvPr id="3" name="Content Placeholder 2">
            <a:extLst>
              <a:ext uri="{FF2B5EF4-FFF2-40B4-BE49-F238E27FC236}">
                <a16:creationId xmlns:a16="http://schemas.microsoft.com/office/drawing/2014/main" xmlns="" id="{010B613E-56DC-4455-B304-D0E744C03ECD}"/>
              </a:ext>
            </a:extLst>
          </p:cNvPr>
          <p:cNvSpPr>
            <a:spLocks noGrp="1"/>
          </p:cNvSpPr>
          <p:nvPr>
            <p:ph idx="1"/>
          </p:nvPr>
        </p:nvSpPr>
        <p:spPr>
          <a:xfrm>
            <a:off x="677334" y="1930400"/>
            <a:ext cx="8408793" cy="4927600"/>
          </a:xfrm>
        </p:spPr>
        <p:txBody>
          <a:bodyPr>
            <a:noAutofit/>
          </a:bodyPr>
          <a:lstStyle/>
          <a:p>
            <a:pPr marL="182880" indent="-182880">
              <a:spcBef>
                <a:spcPts val="600"/>
              </a:spcBef>
              <a:buFont typeface="+mj-lt"/>
              <a:buAutoNum type="arabicPeriod"/>
            </a:pPr>
            <a:r>
              <a:rPr lang="en-US" sz="2000" dirty="0" smtClean="0"/>
              <a:t> Begin </a:t>
            </a:r>
            <a:r>
              <a:rPr lang="en-US" sz="2000" dirty="0"/>
              <a:t>with the other person, getting him or her to express care and </a:t>
            </a:r>
            <a:r>
              <a:rPr lang="en-US" sz="2000" dirty="0" smtClean="0"/>
              <a:t>concern.</a:t>
            </a:r>
          </a:p>
          <a:p>
            <a:pPr marL="182880" indent="-182880">
              <a:spcBef>
                <a:spcPts val="600"/>
              </a:spcBef>
              <a:buFont typeface="+mj-lt"/>
              <a:buAutoNum type="arabicPeriod"/>
            </a:pPr>
            <a:r>
              <a:rPr lang="en-US" sz="2000" dirty="0" smtClean="0"/>
              <a:t> Show </a:t>
            </a:r>
            <a:r>
              <a:rPr lang="en-US" sz="2000" dirty="0"/>
              <a:t>interest in the other person, being willing to listen and </a:t>
            </a:r>
            <a:r>
              <a:rPr lang="en-US" sz="2000" dirty="0" smtClean="0"/>
              <a:t>share.</a:t>
            </a:r>
          </a:p>
          <a:p>
            <a:pPr marL="182880" indent="-182880">
              <a:spcBef>
                <a:spcPts val="600"/>
              </a:spcBef>
              <a:buFont typeface="+mj-lt"/>
              <a:buAutoNum type="arabicPeriod"/>
            </a:pPr>
            <a:r>
              <a:rPr lang="en-US" sz="2000" dirty="0" smtClean="0"/>
              <a:t> After </a:t>
            </a:r>
            <a:r>
              <a:rPr lang="en-US" sz="2000" dirty="0"/>
              <a:t>there is some common basis, one can speak about one’s own experience. </a:t>
            </a:r>
            <a:r>
              <a:rPr lang="en-US" sz="2000" dirty="0" smtClean="0"/>
              <a:t>Pope </a:t>
            </a:r>
            <a:r>
              <a:rPr lang="en-US" sz="2000" dirty="0"/>
              <a:t>Francis then says, “Only afterwards is it possible to bring up God’s word, perhaps by reading a Bible verse or relating a story, but always keeping in mind the fundamental message: the personal love of God who became man, who gave himself up for us, who is living and who </a:t>
            </a:r>
            <a:r>
              <a:rPr lang="en-US" sz="2000" dirty="0" smtClean="0"/>
              <a:t>offers </a:t>
            </a:r>
            <a:r>
              <a:rPr lang="en-US" sz="2000" dirty="0"/>
              <a:t>us his salvation and his friendship.”</a:t>
            </a:r>
          </a:p>
          <a:p>
            <a:pPr marL="182880" indent="-182880">
              <a:spcBef>
                <a:spcPts val="600"/>
              </a:spcBef>
              <a:buFont typeface="+mj-lt"/>
              <a:buAutoNum type="arabicPeriod"/>
            </a:pPr>
            <a:r>
              <a:rPr lang="en-US" sz="2000" dirty="0" smtClean="0"/>
              <a:t> Then </a:t>
            </a:r>
            <a:r>
              <a:rPr lang="en-US" sz="2000" dirty="0"/>
              <a:t>speak what the Spirit gives you to speak, humbly and simply. </a:t>
            </a:r>
            <a:r>
              <a:rPr lang="en-US" sz="2000" dirty="0" smtClean="0"/>
              <a:t>In </a:t>
            </a:r>
            <a:r>
              <a:rPr lang="en-US" sz="2000" dirty="0"/>
              <a:t>all of this, the object is not to win arguments, or prove people wrong, or show off our holiness or knowledge. </a:t>
            </a:r>
            <a:r>
              <a:rPr lang="en-US" sz="2000" dirty="0" smtClean="0"/>
              <a:t>Rather</a:t>
            </a:r>
            <a:r>
              <a:rPr lang="en-US" sz="2000" dirty="0"/>
              <a:t>, it’s to express the love of God.</a:t>
            </a:r>
          </a:p>
          <a:p>
            <a:pPr marL="182880" indent="-182880">
              <a:spcBef>
                <a:spcPts val="600"/>
              </a:spcBef>
              <a:buFont typeface="+mj-lt"/>
              <a:buAutoNum type="arabicPeriod"/>
            </a:pPr>
            <a:r>
              <a:rPr lang="en-US" sz="2000" dirty="0" smtClean="0"/>
              <a:t> If </a:t>
            </a:r>
            <a:r>
              <a:rPr lang="en-US" sz="2000" dirty="0"/>
              <a:t>appropriate, one might then offer to pray with a person.</a:t>
            </a:r>
          </a:p>
          <a:p>
            <a:pPr marL="182880" indent="-182880">
              <a:spcBef>
                <a:spcPts val="600"/>
              </a:spcBef>
              <a:buFont typeface="+mj-lt"/>
              <a:buAutoNum type="arabicPeriod"/>
            </a:pPr>
            <a:endParaRPr lang="en-US"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755580842"/>
      </p:ext>
    </p:extLst>
  </p:cSld>
  <p:clrMapOvr>
    <a:masterClrMapping/>
  </p:clrMapOvr>
</p:sld>
</file>

<file path=ppt/theme/theme1.xml><?xml version="1.0" encoding="utf-8"?>
<a:theme xmlns:a="http://schemas.openxmlformats.org/drawingml/2006/main" name="Facet">
  <a:themeElements>
    <a:clrScheme name="Custom 35">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466</TotalTime>
  <Words>1546</Words>
  <Application>Microsoft Office PowerPoint</Application>
  <PresentationFormat>Widescreen</PresentationFormat>
  <Paragraphs>100</Paragraphs>
  <Slides>14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Catholic Discipleship</vt:lpstr>
      <vt:lpstr> Opening Prayer</vt:lpstr>
      <vt:lpstr> Orientation</vt:lpstr>
      <vt:lpstr> Objectives</vt:lpstr>
      <vt:lpstr> Images of Missionaries</vt:lpstr>
      <vt:lpstr> Pope Francis</vt:lpstr>
      <vt:lpstr> Missionaries to Ourselves</vt:lpstr>
      <vt:lpstr> Missionaries in Family</vt:lpstr>
      <vt:lpstr>Neighbors— “The Joy of the Gospel” (#128)</vt:lpstr>
      <vt:lpstr> Missionaries in Parish Communities</vt:lpstr>
      <vt:lpstr>Spiritual Exercise (p. 93) Scripture—Matthew 28:16-20</vt:lpstr>
      <vt:lpstr>Dedication</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19</cp:revision>
  <dcterms:created xsi:type="dcterms:W3CDTF">2018-10-04T15:20:40Z</dcterms:created>
  <dcterms:modified xsi:type="dcterms:W3CDTF">2018-11-05T17:21:09Z</dcterms:modified>
</cp:coreProperties>
</file>