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9"/>
  </p:notesMasterIdLst>
  <p:sldIdLst>
    <p:sldId id="256" r:id="rId2"/>
    <p:sldId id="285" r:id="rId3"/>
    <p:sldId id="259" r:id="rId4"/>
    <p:sldId id="284" r:id="rId5"/>
    <p:sldId id="273" r:id="rId6"/>
    <p:sldId id="274" r:id="rId7"/>
    <p:sldId id="275" r:id="rId8"/>
    <p:sldId id="276" r:id="rId9"/>
    <p:sldId id="277" r:id="rId10"/>
    <p:sldId id="278" r:id="rId11"/>
    <p:sldId id="279" r:id="rId12"/>
    <p:sldId id="280" r:id="rId13"/>
    <p:sldId id="281" r:id="rId14"/>
    <p:sldId id="282" r:id="rId15"/>
    <p:sldId id="283" r:id="rId16"/>
    <p:sldId id="271" r:id="rId17"/>
    <p:sldId id="28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146C3-0E47-4D85-82E4-AD9111EE8E54}" type="datetimeFigureOut">
              <a:rPr lang="en-US" smtClean="0"/>
              <a:t>11/5/2018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CB0063-4341-488F-9EF9-238AF7FFC924}" type="slidenum">
              <a:rPr lang="en-US" smtClean="0"/>
              <a:t>‹#›</a:t>
            </a:fld>
            <a:endParaRPr lang="en-US" dirty="0"/>
          </a:p>
        </p:txBody>
      </p:sp>
    </p:spTree>
    <p:extLst>
      <p:ext uri="{BB962C8B-B14F-4D97-AF65-F5344CB8AC3E}">
        <p14:creationId xmlns:p14="http://schemas.microsoft.com/office/powerpoint/2010/main" val="3653912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participants to share examples when people have gone out of their way to serve them—when they were desperate.  Ask them what motivated the one helping and how it felt to be helped. </a:t>
            </a:r>
          </a:p>
        </p:txBody>
      </p:sp>
      <p:sp>
        <p:nvSpPr>
          <p:cNvPr id="4" name="Slide Number Placeholder 3"/>
          <p:cNvSpPr>
            <a:spLocks noGrp="1"/>
          </p:cNvSpPr>
          <p:nvPr>
            <p:ph type="sldNum" sz="quarter" idx="10"/>
          </p:nvPr>
        </p:nvSpPr>
        <p:spPr/>
        <p:txBody>
          <a:bodyPr/>
          <a:lstStyle/>
          <a:p>
            <a:fld id="{32CB0063-4341-488F-9EF9-238AF7FFC924}" type="slidenum">
              <a:rPr lang="en-US" smtClean="0"/>
              <a:t>5</a:t>
            </a:fld>
            <a:endParaRPr lang="en-US" dirty="0"/>
          </a:p>
        </p:txBody>
      </p:sp>
    </p:spTree>
    <p:extLst>
      <p:ext uri="{BB962C8B-B14F-4D97-AF65-F5344CB8AC3E}">
        <p14:creationId xmlns:p14="http://schemas.microsoft.com/office/powerpoint/2010/main" val="3411044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people 5-10 minutes to think about this, and have them complete this at home. </a:t>
            </a:r>
          </a:p>
        </p:txBody>
      </p:sp>
      <p:sp>
        <p:nvSpPr>
          <p:cNvPr id="4" name="Slide Number Placeholder 3"/>
          <p:cNvSpPr>
            <a:spLocks noGrp="1"/>
          </p:cNvSpPr>
          <p:nvPr>
            <p:ph type="sldNum" sz="quarter" idx="10"/>
          </p:nvPr>
        </p:nvSpPr>
        <p:spPr/>
        <p:txBody>
          <a:bodyPr/>
          <a:lstStyle/>
          <a:p>
            <a:fld id="{32CB0063-4341-488F-9EF9-238AF7FFC924}" type="slidenum">
              <a:rPr lang="en-US" smtClean="0"/>
              <a:t>14</a:t>
            </a:fld>
            <a:endParaRPr lang="en-US" dirty="0"/>
          </a:p>
        </p:txBody>
      </p:sp>
    </p:spTree>
    <p:extLst>
      <p:ext uri="{BB962C8B-B14F-4D97-AF65-F5344CB8AC3E}">
        <p14:creationId xmlns:p14="http://schemas.microsoft.com/office/powerpoint/2010/main" val="1881739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this and have people hold one image or theme in their minds as they quietly contemplate Christ the Servant.  Then invite petitions. </a:t>
            </a:r>
          </a:p>
        </p:txBody>
      </p:sp>
      <p:sp>
        <p:nvSpPr>
          <p:cNvPr id="4" name="Slide Number Placeholder 3"/>
          <p:cNvSpPr>
            <a:spLocks noGrp="1"/>
          </p:cNvSpPr>
          <p:nvPr>
            <p:ph type="sldNum" sz="quarter" idx="10"/>
          </p:nvPr>
        </p:nvSpPr>
        <p:spPr/>
        <p:txBody>
          <a:bodyPr/>
          <a:lstStyle/>
          <a:p>
            <a:fld id="{32CB0063-4341-488F-9EF9-238AF7FFC924}" type="slidenum">
              <a:rPr lang="en-US" smtClean="0"/>
              <a:t>15</a:t>
            </a:fld>
            <a:endParaRPr lang="en-US" dirty="0"/>
          </a:p>
        </p:txBody>
      </p:sp>
    </p:spTree>
    <p:extLst>
      <p:ext uri="{BB962C8B-B14F-4D97-AF65-F5344CB8AC3E}">
        <p14:creationId xmlns:p14="http://schemas.microsoft.com/office/powerpoint/2010/main" val="3934828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12, our last unit, during the week.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16</a:t>
            </a:fld>
            <a:endParaRPr lang="en-US" dirty="0"/>
          </a:p>
        </p:txBody>
      </p:sp>
    </p:spTree>
    <p:extLst>
      <p:ext uri="{BB962C8B-B14F-4D97-AF65-F5344CB8AC3E}">
        <p14:creationId xmlns:p14="http://schemas.microsoft.com/office/powerpoint/2010/main" val="40144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often separate Jesus from the Father and the Spirit, but Jesus’ life was to reveal what God is like.  “Whoever sees me has seen the Father,” Jesus says to Philip (John 14:9).  Ask people to examine their relationship with God.  When they pray in petition, for example, what are they asking God to be for them?  How much are we modeling God when we serve others?</a:t>
            </a:r>
          </a:p>
        </p:txBody>
      </p:sp>
      <p:sp>
        <p:nvSpPr>
          <p:cNvPr id="4" name="Slide Number Placeholder 3"/>
          <p:cNvSpPr>
            <a:spLocks noGrp="1"/>
          </p:cNvSpPr>
          <p:nvPr>
            <p:ph type="sldNum" sz="quarter" idx="10"/>
          </p:nvPr>
        </p:nvSpPr>
        <p:spPr/>
        <p:txBody>
          <a:bodyPr/>
          <a:lstStyle/>
          <a:p>
            <a:fld id="{32CB0063-4341-488F-9EF9-238AF7FFC924}" type="slidenum">
              <a:rPr lang="en-US" smtClean="0"/>
              <a:t>6</a:t>
            </a:fld>
            <a:endParaRPr lang="en-US" dirty="0"/>
          </a:p>
        </p:txBody>
      </p:sp>
    </p:spTree>
    <p:extLst>
      <p:ext uri="{BB962C8B-B14F-4D97-AF65-F5344CB8AC3E}">
        <p14:creationId xmlns:p14="http://schemas.microsoft.com/office/powerpoint/2010/main" val="902919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participants to give some examples of this from their own lives, maybe two or three examples from the group.  Help them see the role of imagination in accomplishing goals that we set for ourselves.  Spend 5  minutes on this. </a:t>
            </a:r>
          </a:p>
        </p:txBody>
      </p:sp>
      <p:sp>
        <p:nvSpPr>
          <p:cNvPr id="4" name="Slide Number Placeholder 3"/>
          <p:cNvSpPr>
            <a:spLocks noGrp="1"/>
          </p:cNvSpPr>
          <p:nvPr>
            <p:ph type="sldNum" sz="quarter" idx="10"/>
          </p:nvPr>
        </p:nvSpPr>
        <p:spPr/>
        <p:txBody>
          <a:bodyPr/>
          <a:lstStyle/>
          <a:p>
            <a:fld id="{32CB0063-4341-488F-9EF9-238AF7FFC924}" type="slidenum">
              <a:rPr lang="en-US" smtClean="0"/>
              <a:t>7</a:t>
            </a:fld>
            <a:endParaRPr lang="en-US" dirty="0"/>
          </a:p>
        </p:txBody>
      </p:sp>
    </p:spTree>
    <p:extLst>
      <p:ext uri="{BB962C8B-B14F-4D97-AF65-F5344CB8AC3E}">
        <p14:creationId xmlns:p14="http://schemas.microsoft.com/office/powerpoint/2010/main" val="3966477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this passage slowly and explore with the group two ideas: 1) that the Paschal Mystery has placed us on the other side of death—we have died with Jesus.  Maybe bring up examples of saints who have lived this way, or ask for examples of people who seemed totally free and therefore were able to serve others.  2) Explore the idea of the Kingdom of God as the image of Jesus, the image of the Church, and the image that motivates and drives us as followers of Jesus. </a:t>
            </a:r>
          </a:p>
        </p:txBody>
      </p:sp>
      <p:sp>
        <p:nvSpPr>
          <p:cNvPr id="4" name="Slide Number Placeholder 3"/>
          <p:cNvSpPr>
            <a:spLocks noGrp="1"/>
          </p:cNvSpPr>
          <p:nvPr>
            <p:ph type="sldNum" sz="quarter" idx="10"/>
          </p:nvPr>
        </p:nvSpPr>
        <p:spPr/>
        <p:txBody>
          <a:bodyPr/>
          <a:lstStyle/>
          <a:p>
            <a:fld id="{32CB0063-4341-488F-9EF9-238AF7FFC924}" type="slidenum">
              <a:rPr lang="en-US" smtClean="0"/>
              <a:t>8</a:t>
            </a:fld>
            <a:endParaRPr lang="en-US" dirty="0"/>
          </a:p>
        </p:txBody>
      </p:sp>
    </p:spTree>
    <p:extLst>
      <p:ext uri="{BB962C8B-B14F-4D97-AF65-F5344CB8AC3E}">
        <p14:creationId xmlns:p14="http://schemas.microsoft.com/office/powerpoint/2010/main" val="1393300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participants point out instances of this in their own experiences (healings, or acts of forgiveness, or sacrifices for justice), and ask them to look at the contemporary world and how much it needs a vision of the Kingdom . . . and how much it lacks just this vision.  This should be 5 minutes as well.</a:t>
            </a:r>
          </a:p>
        </p:txBody>
      </p:sp>
      <p:sp>
        <p:nvSpPr>
          <p:cNvPr id="4" name="Slide Number Placeholder 3"/>
          <p:cNvSpPr>
            <a:spLocks noGrp="1"/>
          </p:cNvSpPr>
          <p:nvPr>
            <p:ph type="sldNum" sz="quarter" idx="10"/>
          </p:nvPr>
        </p:nvSpPr>
        <p:spPr/>
        <p:txBody>
          <a:bodyPr/>
          <a:lstStyle/>
          <a:p>
            <a:fld id="{32CB0063-4341-488F-9EF9-238AF7FFC924}" type="slidenum">
              <a:rPr lang="en-US" smtClean="0"/>
              <a:t>9</a:t>
            </a:fld>
            <a:endParaRPr lang="en-US" dirty="0"/>
          </a:p>
        </p:txBody>
      </p:sp>
    </p:spTree>
    <p:extLst>
      <p:ext uri="{BB962C8B-B14F-4D97-AF65-F5344CB8AC3E}">
        <p14:creationId xmlns:p14="http://schemas.microsoft.com/office/powerpoint/2010/main" val="3228402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Explore with participants how they have experienced mercy or seen it experienced in others.  Reinforce the idea that mercy is always available for those who open their hearts.  We do not earn mercy; we accept it.  5 minutes for this slide. </a:t>
            </a:r>
          </a:p>
        </p:txBody>
      </p:sp>
      <p:sp>
        <p:nvSpPr>
          <p:cNvPr id="4" name="Slide Number Placeholder 3"/>
          <p:cNvSpPr>
            <a:spLocks noGrp="1"/>
          </p:cNvSpPr>
          <p:nvPr>
            <p:ph type="sldNum" sz="quarter" idx="10"/>
          </p:nvPr>
        </p:nvSpPr>
        <p:spPr/>
        <p:txBody>
          <a:bodyPr/>
          <a:lstStyle/>
          <a:p>
            <a:fld id="{32CB0063-4341-488F-9EF9-238AF7FFC924}" type="slidenum">
              <a:rPr lang="en-US" smtClean="0"/>
              <a:t>10</a:t>
            </a:fld>
            <a:endParaRPr lang="en-US" dirty="0"/>
          </a:p>
        </p:txBody>
      </p:sp>
    </p:spTree>
    <p:extLst>
      <p:ext uri="{BB962C8B-B14F-4D97-AF65-F5344CB8AC3E}">
        <p14:creationId xmlns:p14="http://schemas.microsoft.com/office/powerpoint/2010/main" val="3291817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read this together.  Ask people about the idea of love in contemporary society.  What are the strengths in popular images, and what are the weaknesses?  What makes Christian love so different?  How does love lead us to service?  This is 5-10 minutes.  Just flash the next slide, and let people reflect on it for a few seconds. </a:t>
            </a:r>
          </a:p>
        </p:txBody>
      </p:sp>
      <p:sp>
        <p:nvSpPr>
          <p:cNvPr id="4" name="Slide Number Placeholder 3"/>
          <p:cNvSpPr>
            <a:spLocks noGrp="1"/>
          </p:cNvSpPr>
          <p:nvPr>
            <p:ph type="sldNum" sz="quarter" idx="10"/>
          </p:nvPr>
        </p:nvSpPr>
        <p:spPr/>
        <p:txBody>
          <a:bodyPr/>
          <a:lstStyle/>
          <a:p>
            <a:fld id="{32CB0063-4341-488F-9EF9-238AF7FFC924}" type="slidenum">
              <a:rPr lang="en-US" smtClean="0"/>
              <a:t>11</a:t>
            </a:fld>
            <a:endParaRPr lang="en-US" dirty="0"/>
          </a:p>
        </p:txBody>
      </p:sp>
    </p:spTree>
    <p:extLst>
      <p:ext uri="{BB962C8B-B14F-4D97-AF65-F5344CB8AC3E}">
        <p14:creationId xmlns:p14="http://schemas.microsoft.com/office/powerpoint/2010/main" val="380084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let this sentence sink in for people.  </a:t>
            </a:r>
          </a:p>
        </p:txBody>
      </p:sp>
      <p:sp>
        <p:nvSpPr>
          <p:cNvPr id="4" name="Slide Number Placeholder 3"/>
          <p:cNvSpPr>
            <a:spLocks noGrp="1"/>
          </p:cNvSpPr>
          <p:nvPr>
            <p:ph type="sldNum" sz="quarter" idx="10"/>
          </p:nvPr>
        </p:nvSpPr>
        <p:spPr/>
        <p:txBody>
          <a:bodyPr/>
          <a:lstStyle/>
          <a:p>
            <a:fld id="{32CB0063-4341-488F-9EF9-238AF7FFC924}" type="slidenum">
              <a:rPr lang="en-US" smtClean="0"/>
              <a:t>12</a:t>
            </a:fld>
            <a:endParaRPr lang="en-US" dirty="0"/>
          </a:p>
        </p:txBody>
      </p:sp>
    </p:spTree>
    <p:extLst>
      <p:ext uri="{BB962C8B-B14F-4D97-AF65-F5344CB8AC3E}">
        <p14:creationId xmlns:p14="http://schemas.microsoft.com/office/powerpoint/2010/main" val="4133170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these points with your participants.  Ask if any of them ever had an opportunity to share faith with others.  Probe, in particular, how some of them might have shared faith with their children as part of raising them.  Ask if they can imagine any instances in which they might share faith with other in their present lives.  This will take probably 10 minutes. </a:t>
            </a:r>
          </a:p>
        </p:txBody>
      </p:sp>
      <p:sp>
        <p:nvSpPr>
          <p:cNvPr id="4" name="Slide Number Placeholder 3"/>
          <p:cNvSpPr>
            <a:spLocks noGrp="1"/>
          </p:cNvSpPr>
          <p:nvPr>
            <p:ph type="sldNum" sz="quarter" idx="10"/>
          </p:nvPr>
        </p:nvSpPr>
        <p:spPr/>
        <p:txBody>
          <a:bodyPr/>
          <a:lstStyle/>
          <a:p>
            <a:fld id="{32CB0063-4341-488F-9EF9-238AF7FFC924}" type="slidenum">
              <a:rPr lang="en-US" smtClean="0"/>
              <a:t>13</a:t>
            </a:fld>
            <a:endParaRPr lang="en-US" dirty="0"/>
          </a:p>
        </p:txBody>
      </p:sp>
    </p:spTree>
    <p:extLst>
      <p:ext uri="{BB962C8B-B14F-4D97-AF65-F5344CB8AC3E}">
        <p14:creationId xmlns:p14="http://schemas.microsoft.com/office/powerpoint/2010/main" val="3162124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3065013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25438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079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362794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629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212567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675236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255806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196613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223306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1663456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547659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3457695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114019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A002F-D571-4C25-A3A0-6926B92E6B87}" type="datetimeFigureOut">
              <a:rPr lang="en-US" smtClean="0"/>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23EAA4-C355-4E43-BC2B-C346987FA7CB}" type="slidenum">
              <a:rPr lang="en-US" smtClean="0"/>
              <a:t>‹#›</a:t>
            </a:fld>
            <a:endParaRPr lang="en-US" dirty="0"/>
          </a:p>
        </p:txBody>
      </p:sp>
    </p:spTree>
    <p:extLst>
      <p:ext uri="{BB962C8B-B14F-4D97-AF65-F5344CB8AC3E}">
        <p14:creationId xmlns:p14="http://schemas.microsoft.com/office/powerpoint/2010/main" val="254366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23EAA4-C355-4E43-BC2B-C346987FA7CB}" type="slidenum">
              <a:rPr lang="en-US" smtClean="0"/>
              <a:t>‹#›</a:t>
            </a:fld>
            <a:endParaRPr lang="en-US" dirty="0"/>
          </a:p>
        </p:txBody>
      </p:sp>
      <p:sp>
        <p:nvSpPr>
          <p:cNvPr id="5" name="Date Placeholder 4"/>
          <p:cNvSpPr>
            <a:spLocks noGrp="1"/>
          </p:cNvSpPr>
          <p:nvPr>
            <p:ph type="dt" sz="half" idx="10"/>
          </p:nvPr>
        </p:nvSpPr>
        <p:spPr/>
        <p:txBody>
          <a:bodyPr/>
          <a:lstStyle/>
          <a:p>
            <a:fld id="{552A002F-D571-4C25-A3A0-6926B92E6B87}" type="datetimeFigureOut">
              <a:rPr lang="en-US" smtClean="0"/>
              <a:t>11/5/2018</a:t>
            </a:fld>
            <a:endParaRPr lang="en-US" dirty="0"/>
          </a:p>
        </p:txBody>
      </p:sp>
    </p:spTree>
    <p:extLst>
      <p:ext uri="{BB962C8B-B14F-4D97-AF65-F5344CB8AC3E}">
        <p14:creationId xmlns:p14="http://schemas.microsoft.com/office/powerpoint/2010/main" val="3096552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2A002F-D571-4C25-A3A0-6926B92E6B87}" type="datetimeFigureOut">
              <a:rPr lang="en-US" smtClean="0"/>
              <a:t>11/5/2018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023EAA4-C355-4E43-BC2B-C346987FA7CB}" type="slidenum">
              <a:rPr lang="en-US" smtClean="0"/>
              <a:t>‹#›</a:t>
            </a:fld>
            <a:endParaRPr lang="en-US" dirty="0"/>
          </a:p>
        </p:txBody>
      </p:sp>
    </p:spTree>
    <p:extLst>
      <p:ext uri="{BB962C8B-B14F-4D97-AF65-F5344CB8AC3E}">
        <p14:creationId xmlns:p14="http://schemas.microsoft.com/office/powerpoint/2010/main" val="66052495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0E8169-7B05-4E67-B4BD-EA85DB7C8AF9}"/>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079979D3-184F-4761-B702-ED04B8E3191B}"/>
              </a:ext>
            </a:extLst>
          </p:cNvPr>
          <p:cNvSpPr>
            <a:spLocks noGrp="1"/>
          </p:cNvSpPr>
          <p:nvPr>
            <p:ph type="subTitle" idx="1"/>
          </p:nvPr>
        </p:nvSpPr>
        <p:spPr/>
        <p:txBody>
          <a:bodyPr>
            <a:normAutofit/>
          </a:bodyPr>
          <a:lstStyle/>
          <a:p>
            <a:r>
              <a:rPr lang="en-US" sz="2400" b="1" dirty="0"/>
              <a:t>Unit 11: Service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2864853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9A425A-88F0-4B62-BAD9-BF2CE6FD12AE}"/>
              </a:ext>
            </a:extLst>
          </p:cNvPr>
          <p:cNvSpPr>
            <a:spLocks noGrp="1"/>
          </p:cNvSpPr>
          <p:nvPr>
            <p:ph type="title"/>
          </p:nvPr>
        </p:nvSpPr>
        <p:spPr/>
        <p:txBody>
          <a:bodyPr/>
          <a:lstStyle/>
          <a:p>
            <a:r>
              <a:rPr lang="en-US" b="1" dirty="0" smtClean="0"/>
              <a:t/>
            </a:r>
            <a:br>
              <a:rPr lang="en-US" b="1" dirty="0" smtClean="0"/>
            </a:br>
            <a:r>
              <a:rPr lang="en-US" b="1" dirty="0" smtClean="0"/>
              <a:t>Mercy</a:t>
            </a:r>
            <a:endParaRPr lang="en-US" b="1" dirty="0"/>
          </a:p>
        </p:txBody>
      </p:sp>
      <p:sp>
        <p:nvSpPr>
          <p:cNvPr id="3" name="Content Placeholder 2">
            <a:extLst>
              <a:ext uri="{FF2B5EF4-FFF2-40B4-BE49-F238E27FC236}">
                <a16:creationId xmlns:a16="http://schemas.microsoft.com/office/drawing/2014/main" xmlns="" id="{1A10A8AE-AFE8-4FE5-9BDF-C2D1BD75542E}"/>
              </a:ext>
            </a:extLst>
          </p:cNvPr>
          <p:cNvSpPr>
            <a:spLocks noGrp="1"/>
          </p:cNvSpPr>
          <p:nvPr>
            <p:ph idx="1"/>
          </p:nvPr>
        </p:nvSpPr>
        <p:spPr/>
        <p:txBody>
          <a:bodyPr>
            <a:noAutofit/>
          </a:bodyPr>
          <a:lstStyle/>
          <a:p>
            <a:r>
              <a:rPr lang="en-US" sz="2400" dirty="0"/>
              <a:t>Hope is not possible without mercy.</a:t>
            </a:r>
          </a:p>
          <a:p>
            <a:r>
              <a:rPr lang="en-US" sz="2400" dirty="0"/>
              <a:t>Everyone gets stuck in life; getting stuck is to live without hope.</a:t>
            </a:r>
          </a:p>
          <a:p>
            <a:r>
              <a:rPr lang="en-US" sz="2400" dirty="0"/>
              <a:t>Mercy is the act of love and forgiveness that helps people get unstuck in their lives.</a:t>
            </a:r>
          </a:p>
          <a:p>
            <a:r>
              <a:rPr lang="en-US" sz="2400" dirty="0"/>
              <a:t>Mercy is God’s gift to us, God’s prior love and healing, offered to us even before we are hurt, broken, or sinful.  </a:t>
            </a:r>
          </a:p>
          <a:p>
            <a:r>
              <a:rPr lang="en-US" sz="2400" dirty="0"/>
              <a:t>Reconciliation is the act by which we accept God’s mercy in our lives and participate more fully in the Kingdom.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914776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FAD0E2-8E5F-4A5B-A6F4-F70376FC5605}"/>
              </a:ext>
            </a:extLst>
          </p:cNvPr>
          <p:cNvSpPr>
            <a:spLocks noGrp="1"/>
          </p:cNvSpPr>
          <p:nvPr>
            <p:ph type="title"/>
          </p:nvPr>
        </p:nvSpPr>
        <p:spPr/>
        <p:txBody>
          <a:bodyPr/>
          <a:lstStyle/>
          <a:p>
            <a:r>
              <a:rPr lang="en-US" b="1" dirty="0" smtClean="0"/>
              <a:t/>
            </a:r>
            <a:br>
              <a:rPr lang="en-US" b="1" dirty="0" smtClean="0"/>
            </a:br>
            <a:r>
              <a:rPr lang="en-US" b="1" dirty="0" smtClean="0"/>
              <a:t>Love</a:t>
            </a:r>
            <a:endParaRPr lang="en-US" b="1" dirty="0"/>
          </a:p>
        </p:txBody>
      </p:sp>
      <p:sp>
        <p:nvSpPr>
          <p:cNvPr id="3" name="Content Placeholder 2">
            <a:extLst>
              <a:ext uri="{FF2B5EF4-FFF2-40B4-BE49-F238E27FC236}">
                <a16:creationId xmlns:a16="http://schemas.microsoft.com/office/drawing/2014/main" xmlns="" id="{C99F9F39-A40B-4D37-BC8D-8E762E124DF2}"/>
              </a:ext>
            </a:extLst>
          </p:cNvPr>
          <p:cNvSpPr>
            <a:spLocks noGrp="1"/>
          </p:cNvSpPr>
          <p:nvPr>
            <p:ph idx="1"/>
          </p:nvPr>
        </p:nvSpPr>
        <p:spPr>
          <a:xfrm>
            <a:off x="677334" y="2160589"/>
            <a:ext cx="8223598" cy="3880773"/>
          </a:xfrm>
        </p:spPr>
        <p:txBody>
          <a:bodyPr>
            <a:noAutofit/>
          </a:bodyPr>
          <a:lstStyle/>
          <a:p>
            <a:pPr marL="0" indent="0">
              <a:buNone/>
            </a:pPr>
            <a:r>
              <a:rPr lang="en-US" sz="2400" dirty="0"/>
              <a:t>Catholic disciples know a distinct kind of love, shown by Jesus, through which people, freed from their fears and insecurities, come to give themselves to others. </a:t>
            </a:r>
            <a:r>
              <a:rPr lang="en-US" sz="2400" dirty="0" smtClean="0"/>
              <a:t>We </a:t>
            </a:r>
            <a:r>
              <a:rPr lang="en-US" sz="2400" dirty="0"/>
              <a:t>do this not because we primarily have something to gain (though we always gain in love), but because we have gone beyond ourselves, through compassion, into the lives of others. </a:t>
            </a:r>
            <a:r>
              <a:rPr lang="en-US" sz="2400" dirty="0" smtClean="0"/>
              <a:t>The </a:t>
            </a:r>
            <a:r>
              <a:rPr lang="en-US" sz="2400" dirty="0"/>
              <a:t>only thing Jesus hoped to gain was the attainment of the Kingdom for humankind. </a:t>
            </a:r>
            <a:r>
              <a:rPr lang="en-US" sz="2400" dirty="0" smtClean="0"/>
              <a:t>We </a:t>
            </a:r>
            <a:r>
              <a:rPr lang="en-US" sz="2400" dirty="0"/>
              <a:t>moderns have made Jesus into a superstar, or a sentimental movie idol, or even a religious fanatic. </a:t>
            </a:r>
            <a:r>
              <a:rPr lang="en-US" sz="2400" dirty="0" smtClean="0"/>
              <a:t>Ultimately</a:t>
            </a:r>
            <a:r>
              <a:rPr lang="en-US" sz="2400" dirty="0"/>
              <a:t>, however, he was, as the Jesuits say, “a man for others” (p. 81).</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29078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1CD7A9-C0B2-4585-855E-5820315D46AD}"/>
              </a:ext>
            </a:extLst>
          </p:cNvPr>
          <p:cNvSpPr>
            <a:spLocks noGrp="1"/>
          </p:cNvSpPr>
          <p:nvPr>
            <p:ph type="title"/>
          </p:nvPr>
        </p:nvSpPr>
        <p:spPr/>
        <p:txBody>
          <a:bodyPr/>
          <a:lstStyle/>
          <a:p>
            <a:r>
              <a:rPr lang="en-US" b="1" dirty="0" smtClean="0"/>
              <a:t/>
            </a:r>
            <a:br>
              <a:rPr lang="en-US" b="1" dirty="0" smtClean="0"/>
            </a:br>
            <a:r>
              <a:rPr lang="en-US" b="1" dirty="0" smtClean="0"/>
              <a:t>Love</a:t>
            </a:r>
            <a:endParaRPr lang="en-US" b="1" dirty="0"/>
          </a:p>
        </p:txBody>
      </p:sp>
      <p:sp>
        <p:nvSpPr>
          <p:cNvPr id="3" name="Content Placeholder 2">
            <a:extLst>
              <a:ext uri="{FF2B5EF4-FFF2-40B4-BE49-F238E27FC236}">
                <a16:creationId xmlns:a16="http://schemas.microsoft.com/office/drawing/2014/main" xmlns="" id="{041A68AC-E39F-48F1-A03D-3F5321C55C4D}"/>
              </a:ext>
            </a:extLst>
          </p:cNvPr>
          <p:cNvSpPr>
            <a:spLocks noGrp="1"/>
          </p:cNvSpPr>
          <p:nvPr>
            <p:ph idx="1"/>
          </p:nvPr>
        </p:nvSpPr>
        <p:spPr/>
        <p:txBody>
          <a:bodyPr>
            <a:noAutofit/>
          </a:bodyPr>
          <a:lstStyle/>
          <a:p>
            <a:pPr marL="0" indent="0" algn="ctr">
              <a:buNone/>
            </a:pPr>
            <a:r>
              <a:rPr lang="en-US" sz="2400" dirty="0"/>
              <a:t>Disciples know that Christ is the one measure for life. </a:t>
            </a:r>
            <a:endParaRPr lang="en-US" sz="2400" dirty="0" smtClean="0"/>
          </a:p>
          <a:p>
            <a:pPr marL="0" indent="0" algn="ctr">
              <a:buNone/>
            </a:pPr>
            <a:endParaRPr lang="en-US" sz="600" dirty="0" smtClean="0"/>
          </a:p>
          <a:p>
            <a:pPr marL="0" indent="0" algn="ctr">
              <a:buNone/>
            </a:pPr>
            <a:r>
              <a:rPr lang="en-US" sz="2400" dirty="0" smtClean="0"/>
              <a:t>We, one day, will stand even more clearly before the Lord than we do now; the Lord will look into our eyes, saying, </a:t>
            </a:r>
            <a:r>
              <a:rPr lang="en-US" sz="2400" b="1" dirty="0" smtClean="0"/>
              <a:t>“Whatever you did for the least of my brothers and sisters, that you did for me” </a:t>
            </a:r>
            <a:r>
              <a:rPr lang="en-US" sz="2400" dirty="0" smtClean="0"/>
              <a:t>(Matthew 25:41, adapted).  </a:t>
            </a:r>
          </a:p>
          <a:p>
            <a:pPr marL="0" indent="0" algn="ctr">
              <a:buNone/>
            </a:pPr>
            <a:endParaRPr lang="en-US" sz="600" dirty="0" smtClean="0"/>
          </a:p>
          <a:p>
            <a:pPr marL="0" indent="0" algn="ctr">
              <a:buNone/>
            </a:pPr>
            <a:r>
              <a:rPr lang="en-US" sz="2400" dirty="0" smtClean="0"/>
              <a:t>Christ’s </a:t>
            </a:r>
            <a:r>
              <a:rPr lang="en-US" sz="2400" dirty="0"/>
              <a:t>smiling gaze will be reflected on the faces of all </a:t>
            </a:r>
            <a:r>
              <a:rPr lang="en-US" sz="2400" dirty="0" smtClean="0"/>
              <a:t> who </a:t>
            </a:r>
            <a:r>
              <a:rPr lang="en-US" sz="2400" dirty="0"/>
              <a:t>have undertaken his path of love. </a:t>
            </a:r>
            <a:r>
              <a:rPr lang="en-US" sz="2400" dirty="0" smtClean="0"/>
              <a:t>His </a:t>
            </a:r>
            <a:r>
              <a:rPr lang="en-US" sz="2400" dirty="0"/>
              <a:t>gaze will </a:t>
            </a:r>
            <a:r>
              <a:rPr lang="en-US" sz="2400" dirty="0" smtClean="0"/>
              <a:t>be humbling </a:t>
            </a:r>
            <a:r>
              <a:rPr lang="en-US" sz="2400" dirty="0"/>
              <a:t>judgment for all who missed the point that </a:t>
            </a:r>
            <a:r>
              <a:rPr lang="en-US" sz="2400" dirty="0" smtClean="0"/>
              <a:t>life basically </a:t>
            </a:r>
            <a:r>
              <a:rPr lang="en-US" sz="2400" dirty="0"/>
              <a:t>is about giving ourselves to others (p. 82). </a:t>
            </a:r>
          </a:p>
          <a:p>
            <a:pPr marL="0" indent="0" algn="ctr">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256538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E18EF0-6DD9-4532-82C6-CA92C3822F82}"/>
              </a:ext>
            </a:extLst>
          </p:cNvPr>
          <p:cNvSpPr>
            <a:spLocks noGrp="1"/>
          </p:cNvSpPr>
          <p:nvPr>
            <p:ph type="title"/>
          </p:nvPr>
        </p:nvSpPr>
        <p:spPr/>
        <p:txBody>
          <a:bodyPr/>
          <a:lstStyle/>
          <a:p>
            <a:r>
              <a:rPr lang="en-US" b="1" dirty="0" smtClean="0"/>
              <a:t/>
            </a:r>
            <a:br>
              <a:rPr lang="en-US" b="1" dirty="0" smtClean="0"/>
            </a:br>
            <a:r>
              <a:rPr lang="en-US" b="1" dirty="0" smtClean="0"/>
              <a:t>Faith</a:t>
            </a:r>
            <a:endParaRPr lang="en-US" b="1" dirty="0"/>
          </a:p>
        </p:txBody>
      </p:sp>
      <p:sp>
        <p:nvSpPr>
          <p:cNvPr id="3" name="Content Placeholder 2">
            <a:extLst>
              <a:ext uri="{FF2B5EF4-FFF2-40B4-BE49-F238E27FC236}">
                <a16:creationId xmlns:a16="http://schemas.microsoft.com/office/drawing/2014/main" xmlns="" id="{EAD0C7F0-84A9-47BF-86CC-57F930D51BE3}"/>
              </a:ext>
            </a:extLst>
          </p:cNvPr>
          <p:cNvSpPr>
            <a:spLocks noGrp="1"/>
          </p:cNvSpPr>
          <p:nvPr>
            <p:ph idx="1"/>
          </p:nvPr>
        </p:nvSpPr>
        <p:spPr>
          <a:xfrm>
            <a:off x="677334" y="2160589"/>
            <a:ext cx="8350919" cy="3880773"/>
          </a:xfrm>
        </p:spPr>
        <p:txBody>
          <a:bodyPr>
            <a:noAutofit/>
          </a:bodyPr>
          <a:lstStyle/>
          <a:p>
            <a:r>
              <a:rPr lang="en-US" sz="2200" dirty="0"/>
              <a:t>Faith is a gift that comes from God, the transformation of our vision from knowing the God of Jesus.</a:t>
            </a:r>
          </a:p>
          <a:p>
            <a:r>
              <a:rPr lang="en-US" sz="2200" dirty="0"/>
              <a:t>But faith is not a gift to be </a:t>
            </a:r>
            <a:r>
              <a:rPr lang="en-US" sz="2200" dirty="0" smtClean="0"/>
              <a:t>kept... </a:t>
            </a:r>
            <a:r>
              <a:rPr lang="en-US" sz="2200" dirty="0"/>
              <a:t>Rather it must be shared.</a:t>
            </a:r>
          </a:p>
          <a:p>
            <a:r>
              <a:rPr lang="en-US" sz="2200" dirty="0"/>
              <a:t>To share faith is to offer people the most precious resource they can have—a vision of God active in their lives through  Jesus and the Spirit.</a:t>
            </a:r>
          </a:p>
          <a:p>
            <a:r>
              <a:rPr lang="en-US" sz="2200" dirty="0"/>
              <a:t>To share faith is to invite people to consciously embrace the Kingdom of God, to live for that Kingdom, and to extend that Kingdom. </a:t>
            </a:r>
          </a:p>
          <a:p>
            <a:r>
              <a:rPr lang="en-US" sz="2200" dirty="0"/>
              <a:t>Sharing faith is not nagging people, making them feel small, or attacking them. </a:t>
            </a:r>
            <a:r>
              <a:rPr lang="en-US" sz="2200" dirty="0" smtClean="0"/>
              <a:t>It </a:t>
            </a:r>
            <a:r>
              <a:rPr lang="en-US" sz="2200" dirty="0"/>
              <a:t>is offering them a gift.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742600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84C22B-EF64-455A-AD6D-3B284FBFD9DC}"/>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84)</a:t>
            </a:r>
          </a:p>
        </p:txBody>
      </p:sp>
      <p:sp>
        <p:nvSpPr>
          <p:cNvPr id="3" name="Content Placeholder 2">
            <a:extLst>
              <a:ext uri="{FF2B5EF4-FFF2-40B4-BE49-F238E27FC236}">
                <a16:creationId xmlns:a16="http://schemas.microsoft.com/office/drawing/2014/main" xmlns="" id="{58DF0E7F-1592-4978-8CAD-3462997BEA42}"/>
              </a:ext>
            </a:extLst>
          </p:cNvPr>
          <p:cNvSpPr>
            <a:spLocks noGrp="1"/>
          </p:cNvSpPr>
          <p:nvPr>
            <p:ph idx="1"/>
          </p:nvPr>
        </p:nvSpPr>
        <p:spPr>
          <a:xfrm>
            <a:off x="677334" y="2160589"/>
            <a:ext cx="8596668" cy="4448555"/>
          </a:xfrm>
        </p:spPr>
        <p:txBody>
          <a:bodyPr>
            <a:noAutofit/>
          </a:bodyPr>
          <a:lstStyle/>
          <a:p>
            <a:pPr marL="0" indent="0">
              <a:buNone/>
            </a:pPr>
            <a:r>
              <a:rPr lang="en-US" sz="2400" dirty="0"/>
              <a:t>Look at the list of people you associate with. </a:t>
            </a:r>
            <a:r>
              <a:rPr lang="en-US" sz="2400" dirty="0" smtClean="0"/>
              <a:t>Think </a:t>
            </a:r>
            <a:r>
              <a:rPr lang="en-US" sz="2400" dirty="0"/>
              <a:t>of ways in which you have come to serve them. </a:t>
            </a:r>
          </a:p>
          <a:p>
            <a:pPr lvl="1"/>
            <a:r>
              <a:rPr lang="en-US" sz="2200" dirty="0"/>
              <a:t>Family and relatives</a:t>
            </a:r>
          </a:p>
          <a:p>
            <a:pPr lvl="1"/>
            <a:r>
              <a:rPr lang="en-US" sz="2200" dirty="0"/>
              <a:t>Friends</a:t>
            </a:r>
          </a:p>
          <a:p>
            <a:pPr lvl="1"/>
            <a:r>
              <a:rPr lang="en-US" sz="2200" dirty="0"/>
              <a:t>People in the workplace</a:t>
            </a:r>
          </a:p>
          <a:p>
            <a:pPr lvl="1"/>
            <a:r>
              <a:rPr lang="en-US" sz="2200" dirty="0"/>
              <a:t>Actions in the neighborhood</a:t>
            </a:r>
          </a:p>
          <a:p>
            <a:pPr lvl="1"/>
            <a:r>
              <a:rPr lang="en-US" sz="2200" dirty="0"/>
              <a:t>Actions through service agencies</a:t>
            </a:r>
          </a:p>
          <a:p>
            <a:pPr lvl="1"/>
            <a:r>
              <a:rPr lang="en-US" sz="2200" dirty="0"/>
              <a:t>Deeds done for the poor, the homeless, the imprisoned, the mentally-challenged</a:t>
            </a:r>
          </a:p>
          <a:p>
            <a:pPr lvl="1"/>
            <a:r>
              <a:rPr lang="en-US" sz="2200" dirty="0"/>
              <a:t>Opportunities to serve through your parish</a:t>
            </a:r>
          </a:p>
          <a:p>
            <a:pPr marL="0" indent="0">
              <a:buNone/>
            </a:pPr>
            <a:endParaRPr lang="en-US" sz="2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051294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9CA99C-4A52-4EB2-8458-17F126C75F1E}"/>
              </a:ext>
            </a:extLst>
          </p:cNvPr>
          <p:cNvSpPr>
            <a:spLocks noGrp="1"/>
          </p:cNvSpPr>
          <p:nvPr>
            <p:ph type="title"/>
          </p:nvPr>
        </p:nvSpPr>
        <p:spPr/>
        <p:txBody>
          <a:bodyPr/>
          <a:lstStyle/>
          <a:p>
            <a:r>
              <a:rPr lang="en-US" b="1" dirty="0" smtClean="0"/>
              <a:t/>
            </a:r>
            <a:br>
              <a:rPr lang="en-US" b="1" dirty="0" smtClean="0"/>
            </a:br>
            <a:r>
              <a:rPr lang="en-US" b="1" dirty="0" smtClean="0"/>
              <a:t>Scripture—John </a:t>
            </a:r>
            <a:r>
              <a:rPr lang="en-US" b="1" dirty="0"/>
              <a:t>13:1-9</a:t>
            </a:r>
          </a:p>
        </p:txBody>
      </p:sp>
      <p:sp>
        <p:nvSpPr>
          <p:cNvPr id="3" name="Content Placeholder 2">
            <a:extLst>
              <a:ext uri="{FF2B5EF4-FFF2-40B4-BE49-F238E27FC236}">
                <a16:creationId xmlns:a16="http://schemas.microsoft.com/office/drawing/2014/main" xmlns="" id="{7B490E82-BFD4-4E8B-8EDF-EC78F017291D}"/>
              </a:ext>
            </a:extLst>
          </p:cNvPr>
          <p:cNvSpPr>
            <a:spLocks noGrp="1"/>
          </p:cNvSpPr>
          <p:nvPr>
            <p:ph idx="1"/>
          </p:nvPr>
        </p:nvSpPr>
        <p:spPr>
          <a:xfrm>
            <a:off x="677334" y="1930400"/>
            <a:ext cx="8596668" cy="4748192"/>
          </a:xfrm>
        </p:spPr>
        <p:txBody>
          <a:bodyPr>
            <a:noAutofit/>
          </a:bodyPr>
          <a:lstStyle/>
          <a:p>
            <a:pPr marL="0" indent="0">
              <a:buNone/>
            </a:pPr>
            <a:r>
              <a:rPr lang="en-US" sz="2000" dirty="0"/>
              <a:t>Before the feast of Passover, Jesus knew that his hour had come to pass from this world to the Father. He loved his own in the world and he loved them to the end.</a:t>
            </a:r>
            <a:r>
              <a:rPr lang="en-US" sz="2000" b="1" baseline="30000" dirty="0"/>
              <a:t> </a:t>
            </a:r>
            <a:r>
              <a:rPr lang="en-US" sz="2000" dirty="0"/>
              <a:t>The devil had already induced</a:t>
            </a:r>
            <a:r>
              <a:rPr lang="en-US" sz="2000" baseline="30000" dirty="0"/>
              <a:t> </a:t>
            </a:r>
            <a:r>
              <a:rPr lang="en-US" sz="2000" dirty="0"/>
              <a:t>Judas, son of Simon the Iscariot, to hand him over. So, during supper, fully aware that the Father had put everything into his power and that he had come from God and was returning to God, he rose from supper and took off his outer garments. He took a towel and tied it around his waist. Then he poured water into a basin and began to wash the disciples’ feet and dry them with the towel around his waist. He came to Simon Peter, who said to him, “Master, are you going to wash my feet?” </a:t>
            </a:r>
            <a:r>
              <a:rPr lang="en-US" sz="2000" dirty="0" smtClean="0"/>
              <a:t>Jesus </a:t>
            </a:r>
            <a:r>
              <a:rPr lang="en-US" sz="2000" dirty="0"/>
              <a:t>answered and said to him, “What I am doing, you do not understand now, but you will understand later.” Peter said to him, “You will never wash my feet.” Jesus answered him, “Unless I wash you, you will have no inheritance with me</a:t>
            </a:r>
            <a:r>
              <a:rPr lang="en-US" sz="2000" dirty="0" smtClean="0"/>
              <a:t>.” </a:t>
            </a:r>
            <a:r>
              <a:rPr lang="en-US" sz="2000" dirty="0"/>
              <a:t>Simon Peter said to him, “Master, then not only my feet, but my hands and head as well.”</a:t>
            </a:r>
          </a:p>
          <a:p>
            <a:pPr marL="0" indent="0">
              <a:buNone/>
            </a:pP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241748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p:txBody>
          <a:bodyPr>
            <a:noAutofit/>
          </a:bodyPr>
          <a:lstStyle/>
          <a:p>
            <a:r>
              <a:rPr lang="en-US" sz="2400" dirty="0"/>
              <a:t>Thank you for coming and participating.</a:t>
            </a:r>
          </a:p>
          <a:p>
            <a:r>
              <a:rPr lang="en-US" sz="2400" dirty="0"/>
              <a:t>We will have our final session next week. </a:t>
            </a:r>
            <a:r>
              <a:rPr lang="en-US" sz="2400" dirty="0" smtClean="0"/>
              <a:t>If </a:t>
            </a:r>
            <a:r>
              <a:rPr lang="en-US" sz="2400" dirty="0"/>
              <a:t>you want to bring a treat to share with others, please do so.</a:t>
            </a:r>
          </a:p>
          <a:p>
            <a:r>
              <a:rPr lang="en-US" sz="2400" dirty="0"/>
              <a:t>You may bring your Bible next week, although we will be focusing on the theme of being a missionary.</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43872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519024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 </a:t>
            </a:r>
            <a:r>
              <a:rPr lang="en-US" sz="2400" dirty="0" smtClean="0"/>
              <a:t>We </a:t>
            </a:r>
            <a:r>
              <a:rPr lang="en-US" sz="2400" dirty="0"/>
              <a:t>are down to our last 2 units. Congratulations!</a:t>
            </a:r>
          </a:p>
          <a:p>
            <a:pPr lvl="0"/>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D95AA3-6D4D-464D-A5B6-A7EB4232E9D2}"/>
              </a:ext>
            </a:extLst>
          </p:cNvPr>
          <p:cNvSpPr>
            <a:spLocks noGrp="1"/>
          </p:cNvSpPr>
          <p:nvPr>
            <p:ph type="title"/>
          </p:nvPr>
        </p:nvSpPr>
        <p:spPr/>
        <p:txBody>
          <a:bodyPr/>
          <a:lstStyle/>
          <a:p>
            <a:r>
              <a:rPr lang="en-US" b="1" dirty="0"/>
              <a:t/>
            </a:r>
            <a:br>
              <a:rPr lang="en-US" b="1" dirty="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A28788DD-E953-41F4-BFF0-558E08B57A05}"/>
              </a:ext>
            </a:extLst>
          </p:cNvPr>
          <p:cNvSpPr>
            <a:spLocks noGrp="1"/>
          </p:cNvSpPr>
          <p:nvPr>
            <p:ph idx="1"/>
          </p:nvPr>
        </p:nvSpPr>
        <p:spPr>
          <a:xfrm>
            <a:off x="677334" y="2160589"/>
            <a:ext cx="8596668" cy="4448555"/>
          </a:xfrm>
        </p:spPr>
        <p:txBody>
          <a:bodyPr>
            <a:noAutofit/>
          </a:bodyPr>
          <a:lstStyle/>
          <a:p>
            <a:r>
              <a:rPr lang="en-US" sz="2400" dirty="0"/>
              <a:t>To reflect upon Jesus as Servant</a:t>
            </a:r>
          </a:p>
          <a:p>
            <a:r>
              <a:rPr lang="en-US" sz="2400" dirty="0"/>
              <a:t>To see the place of service in the Kingdom of God</a:t>
            </a:r>
          </a:p>
          <a:p>
            <a:r>
              <a:rPr lang="en-US" sz="2400" dirty="0"/>
              <a:t>To see various opportunities and modes of service in Catholic life </a:t>
            </a:r>
          </a:p>
          <a:p>
            <a:r>
              <a:rPr lang="en-US" sz="2400" dirty="0"/>
              <a:t>To see how service is expressed in the three theological virtues:</a:t>
            </a:r>
          </a:p>
          <a:p>
            <a:pPr lvl="1"/>
            <a:r>
              <a:rPr lang="en-US" sz="2400" dirty="0" smtClean="0"/>
              <a:t>Hope</a:t>
            </a:r>
            <a:r>
              <a:rPr lang="en-US" sz="2400" dirty="0"/>
              <a:t>—</a:t>
            </a:r>
            <a:r>
              <a:rPr lang="en-US" sz="2400" dirty="0" smtClean="0"/>
              <a:t>Giving </a:t>
            </a:r>
            <a:r>
              <a:rPr lang="en-US" sz="2400" dirty="0"/>
              <a:t>the world a vision</a:t>
            </a:r>
          </a:p>
          <a:p>
            <a:pPr lvl="1"/>
            <a:r>
              <a:rPr lang="en-US" sz="2400" dirty="0" smtClean="0"/>
              <a:t>Love</a:t>
            </a:r>
            <a:r>
              <a:rPr lang="en-US" sz="2400" dirty="0"/>
              <a:t>—</a:t>
            </a:r>
            <a:r>
              <a:rPr lang="en-US" sz="2400" dirty="0" smtClean="0"/>
              <a:t>Extending </a:t>
            </a:r>
            <a:r>
              <a:rPr lang="en-US" sz="2400" dirty="0"/>
              <a:t>ourselves for the sake of others</a:t>
            </a:r>
          </a:p>
          <a:p>
            <a:pPr lvl="1"/>
            <a:r>
              <a:rPr lang="en-US" sz="2400" dirty="0" smtClean="0"/>
              <a:t>Faith</a:t>
            </a:r>
            <a:r>
              <a:rPr lang="en-US" sz="2400" dirty="0"/>
              <a:t>—</a:t>
            </a:r>
            <a:r>
              <a:rPr lang="en-US" sz="2400" dirty="0" smtClean="0"/>
              <a:t>A </a:t>
            </a:r>
            <a:r>
              <a:rPr lang="en-US" sz="2400" dirty="0"/>
              <a:t>gift given and a gift to be given to others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26827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4DB2A4-1C57-4C2A-9BE0-ABD0FFEECA23}"/>
              </a:ext>
            </a:extLst>
          </p:cNvPr>
          <p:cNvSpPr>
            <a:spLocks noGrp="1"/>
          </p:cNvSpPr>
          <p:nvPr>
            <p:ph type="title"/>
          </p:nvPr>
        </p:nvSpPr>
        <p:spPr/>
        <p:txBody>
          <a:bodyPr/>
          <a:lstStyle/>
          <a:p>
            <a:r>
              <a:rPr lang="en-US" b="1" dirty="0" smtClean="0"/>
              <a:t/>
            </a:r>
            <a:br>
              <a:rPr lang="en-US" b="1" dirty="0" smtClean="0"/>
            </a:br>
            <a:r>
              <a:rPr lang="en-US" b="1" dirty="0" smtClean="0"/>
              <a:t>Service</a:t>
            </a:r>
            <a:endParaRPr lang="en-US" b="1" dirty="0"/>
          </a:p>
        </p:txBody>
      </p:sp>
      <p:sp>
        <p:nvSpPr>
          <p:cNvPr id="3" name="Content Placeholder 2">
            <a:extLst>
              <a:ext uri="{FF2B5EF4-FFF2-40B4-BE49-F238E27FC236}">
                <a16:creationId xmlns:a16="http://schemas.microsoft.com/office/drawing/2014/main" xmlns="" id="{5905098B-693C-4063-8E7A-D2F2C48813D1}"/>
              </a:ext>
            </a:extLst>
          </p:cNvPr>
          <p:cNvSpPr>
            <a:spLocks noGrp="1"/>
          </p:cNvSpPr>
          <p:nvPr>
            <p:ph idx="1"/>
          </p:nvPr>
        </p:nvSpPr>
        <p:spPr>
          <a:xfrm>
            <a:off x="677334" y="1930400"/>
            <a:ext cx="8596668" cy="3880773"/>
          </a:xfrm>
        </p:spPr>
        <p:txBody>
          <a:bodyPr>
            <a:noAutofit/>
          </a:bodyPr>
          <a:lstStyle/>
          <a:p>
            <a:r>
              <a:rPr lang="en-US" sz="2400" dirty="0"/>
              <a:t>All of discipleship is to dispose us to service.</a:t>
            </a:r>
          </a:p>
          <a:p>
            <a:r>
              <a:rPr lang="en-US" sz="2400" dirty="0"/>
              <a:t>Jesus showed the Kingdom of God by serving others.</a:t>
            </a:r>
          </a:p>
          <a:p>
            <a:r>
              <a:rPr lang="en-US" sz="2400" dirty="0"/>
              <a:t>His service was directed at those who were stuck, in impossible situations, and outcasts, whether socially or morally.</a:t>
            </a:r>
          </a:p>
          <a:p>
            <a:r>
              <a:rPr lang="en-US" sz="2400" dirty="0"/>
              <a:t>His deeds of service are viewed as the fulfillment of the vision of Isaiah—bringing Good News, making the blind see, helping the lame to walk, proclaiming a time of mercy from God, and preaching the Good News to the poor. (See Luke 4:16-20.)</a:t>
            </a:r>
          </a:p>
          <a:p>
            <a:r>
              <a:rPr lang="en-US" sz="2400" dirty="0"/>
              <a:t>He washes the disciples’ feet before his death.</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3346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538B1C-0A47-4148-A6E4-0E63D30F98EF}"/>
              </a:ext>
            </a:extLst>
          </p:cNvPr>
          <p:cNvSpPr>
            <a:spLocks noGrp="1"/>
          </p:cNvSpPr>
          <p:nvPr>
            <p:ph type="title"/>
          </p:nvPr>
        </p:nvSpPr>
        <p:spPr/>
        <p:txBody>
          <a:bodyPr/>
          <a:lstStyle/>
          <a:p>
            <a:r>
              <a:rPr lang="en-US" b="1" dirty="0" smtClean="0"/>
              <a:t/>
            </a:r>
            <a:br>
              <a:rPr lang="en-US" b="1" dirty="0" smtClean="0"/>
            </a:br>
            <a:r>
              <a:rPr lang="en-US" b="1" dirty="0" smtClean="0"/>
              <a:t>Showing </a:t>
            </a:r>
            <a:r>
              <a:rPr lang="en-US" b="1" dirty="0"/>
              <a:t>God</a:t>
            </a:r>
          </a:p>
        </p:txBody>
      </p:sp>
      <p:sp>
        <p:nvSpPr>
          <p:cNvPr id="3" name="Content Placeholder 2">
            <a:extLst>
              <a:ext uri="{FF2B5EF4-FFF2-40B4-BE49-F238E27FC236}">
                <a16:creationId xmlns:a16="http://schemas.microsoft.com/office/drawing/2014/main" xmlns="" id="{4AE2CA42-4346-49D2-9BDD-070141D3755A}"/>
              </a:ext>
            </a:extLst>
          </p:cNvPr>
          <p:cNvSpPr>
            <a:spLocks noGrp="1"/>
          </p:cNvSpPr>
          <p:nvPr>
            <p:ph idx="1"/>
          </p:nvPr>
        </p:nvSpPr>
        <p:spPr/>
        <p:txBody>
          <a:bodyPr>
            <a:noAutofit/>
          </a:bodyPr>
          <a:lstStyle/>
          <a:p>
            <a:pPr marL="0" indent="0">
              <a:buNone/>
            </a:pPr>
            <a:r>
              <a:rPr lang="en-US" sz="2400" dirty="0"/>
              <a:t>We can interpret the life of Jesus precisely in terms of the service he wills to give others to demonstrate the love of his Father and the presence of the Holy Spirit (p. 79).</a:t>
            </a:r>
          </a:p>
          <a:p>
            <a:pPr marL="0" indent="0">
              <a:buNone/>
            </a:pPr>
            <a:endParaRPr lang="en-US" sz="2400" dirty="0"/>
          </a:p>
          <a:p>
            <a:pPr>
              <a:buFont typeface="Wingdings" panose="05000000000000000000" pitchFamily="2" charset="2"/>
              <a:buChar char="v"/>
            </a:pPr>
            <a:r>
              <a:rPr lang="en-US" sz="2400" dirty="0"/>
              <a:t>How often do we think of God as a servant?</a:t>
            </a:r>
          </a:p>
          <a:p>
            <a:pPr>
              <a:buFont typeface="Wingdings" panose="05000000000000000000" pitchFamily="2" charset="2"/>
              <a:buChar char="v"/>
            </a:pPr>
            <a:r>
              <a:rPr lang="en-US" sz="2400" dirty="0"/>
              <a:t>How does the Holy Spirit show itself in service?</a:t>
            </a:r>
          </a:p>
          <a:p>
            <a:pPr>
              <a:buFont typeface="Wingdings" panose="05000000000000000000" pitchFamily="2" charset="2"/>
              <a:buChar char="v"/>
            </a:pPr>
            <a:r>
              <a:rPr lang="en-US" sz="2400" dirty="0"/>
              <a:t>How do our deeds of service reveal God?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396283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4C5CC0-D289-48C8-96CD-8CD7AFCB92AC}"/>
              </a:ext>
            </a:extLst>
          </p:cNvPr>
          <p:cNvSpPr>
            <a:spLocks noGrp="1"/>
          </p:cNvSpPr>
          <p:nvPr>
            <p:ph type="title"/>
          </p:nvPr>
        </p:nvSpPr>
        <p:spPr/>
        <p:txBody>
          <a:bodyPr/>
          <a:lstStyle/>
          <a:p>
            <a:r>
              <a:rPr lang="en-US" b="1" dirty="0" smtClean="0"/>
              <a:t/>
            </a:r>
            <a:br>
              <a:rPr lang="en-US" b="1" dirty="0" smtClean="0"/>
            </a:br>
            <a:r>
              <a:rPr lang="en-US" b="1" dirty="0" smtClean="0"/>
              <a:t>Service </a:t>
            </a:r>
            <a:r>
              <a:rPr lang="en-US" b="1" dirty="0"/>
              <a:t>through Hope</a:t>
            </a:r>
          </a:p>
        </p:txBody>
      </p:sp>
      <p:sp>
        <p:nvSpPr>
          <p:cNvPr id="3" name="Content Placeholder 2">
            <a:extLst>
              <a:ext uri="{FF2B5EF4-FFF2-40B4-BE49-F238E27FC236}">
                <a16:creationId xmlns:a16="http://schemas.microsoft.com/office/drawing/2014/main" xmlns="" id="{932E6647-8470-40A3-A0EA-F05CAA4C4770}"/>
              </a:ext>
            </a:extLst>
          </p:cNvPr>
          <p:cNvSpPr>
            <a:spLocks noGrp="1"/>
          </p:cNvSpPr>
          <p:nvPr>
            <p:ph idx="1"/>
          </p:nvPr>
        </p:nvSpPr>
        <p:spPr/>
        <p:txBody>
          <a:bodyPr>
            <a:normAutofit/>
          </a:bodyPr>
          <a:lstStyle/>
          <a:p>
            <a:r>
              <a:rPr lang="en-US" sz="2400" dirty="0"/>
              <a:t>Think of a great accomplishment in your </a:t>
            </a:r>
            <a:r>
              <a:rPr lang="en-US" sz="2400" dirty="0" smtClean="0"/>
              <a:t>life... </a:t>
            </a:r>
            <a:r>
              <a:rPr lang="en-US" sz="2400" dirty="0"/>
              <a:t>for example, completing college, or opening a business, or producing some work of art.</a:t>
            </a:r>
          </a:p>
          <a:p>
            <a:r>
              <a:rPr lang="en-US" sz="2400" dirty="0"/>
              <a:t>None of those could have happened without an image in our heads, an image for which we could strive.</a:t>
            </a:r>
          </a:p>
          <a:p>
            <a:r>
              <a:rPr lang="en-US" sz="2400" dirty="0"/>
              <a:t>That image, hazy or incomplete as it might have been, drove our motives and actions toward some goal.</a:t>
            </a:r>
          </a:p>
          <a:p>
            <a:r>
              <a:rPr lang="en-US" sz="2400" dirty="0"/>
              <a:t>This is what the virtue of </a:t>
            </a:r>
            <a:r>
              <a:rPr lang="en-US" sz="2400" b="1" dirty="0">
                <a:solidFill>
                  <a:srgbClr val="6C79BA"/>
                </a:solidFill>
              </a:rPr>
              <a:t>hope</a:t>
            </a:r>
            <a:r>
              <a:rPr lang="en-US" sz="2400" dirty="0">
                <a:solidFill>
                  <a:srgbClr val="6C79BA"/>
                </a:solidFill>
              </a:rPr>
              <a:t> </a:t>
            </a:r>
            <a:r>
              <a:rPr lang="en-US" sz="2400" dirty="0"/>
              <a:t>does when we look to serve the world.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679381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06A22B-21B4-4C8A-963A-E0A369CB91D2}"/>
              </a:ext>
            </a:extLst>
          </p:cNvPr>
          <p:cNvSpPr>
            <a:spLocks noGrp="1"/>
          </p:cNvSpPr>
          <p:nvPr>
            <p:ph type="title"/>
          </p:nvPr>
        </p:nvSpPr>
        <p:spPr/>
        <p:txBody>
          <a:bodyPr/>
          <a:lstStyle/>
          <a:p>
            <a:r>
              <a:rPr lang="en-US" b="1" dirty="0" smtClean="0"/>
              <a:t/>
            </a:r>
            <a:br>
              <a:rPr lang="en-US" b="1" dirty="0" smtClean="0"/>
            </a:br>
            <a:r>
              <a:rPr lang="en-US" b="1" dirty="0" smtClean="0"/>
              <a:t>Hope</a:t>
            </a:r>
            <a:endParaRPr lang="en-US" b="1" dirty="0"/>
          </a:p>
        </p:txBody>
      </p:sp>
      <p:sp>
        <p:nvSpPr>
          <p:cNvPr id="3" name="Content Placeholder 2">
            <a:extLst>
              <a:ext uri="{FF2B5EF4-FFF2-40B4-BE49-F238E27FC236}">
                <a16:creationId xmlns:a16="http://schemas.microsoft.com/office/drawing/2014/main" xmlns="" id="{6FCDB0A3-CB33-4664-BB43-DD955B3F7041}"/>
              </a:ext>
            </a:extLst>
          </p:cNvPr>
          <p:cNvSpPr>
            <a:spLocks noGrp="1"/>
          </p:cNvSpPr>
          <p:nvPr>
            <p:ph idx="1"/>
          </p:nvPr>
        </p:nvSpPr>
        <p:spPr>
          <a:xfrm>
            <a:off x="677334" y="1930400"/>
            <a:ext cx="8596668" cy="3880773"/>
          </a:xfrm>
        </p:spPr>
        <p:txBody>
          <a:bodyPr>
            <a:noAutofit/>
          </a:bodyPr>
          <a:lstStyle/>
          <a:p>
            <a:pPr marL="0" indent="0">
              <a:buNone/>
            </a:pPr>
            <a:r>
              <a:rPr lang="en-US" sz="2200" dirty="0"/>
              <a:t>Disciples who have encountered Jesus Christ have an irreplaceable vision to bring to the world</a:t>
            </a:r>
            <a:r>
              <a:rPr lang="en-US" sz="2200" dirty="0" smtClean="0"/>
              <a:t>. </a:t>
            </a:r>
            <a:r>
              <a:rPr lang="en-US" sz="2200" dirty="0"/>
              <a:t>To encounter Jesus means participating in his death and resurrection, the process whereby we come to total trust in God because we have placed our lives in God’s hands. Through our baptisms into Christ’s death, all of us believers already are living on the other side of death. </a:t>
            </a:r>
            <a:r>
              <a:rPr lang="en-US" sz="2200" dirty="0" smtClean="0"/>
              <a:t>As </a:t>
            </a:r>
            <a:r>
              <a:rPr lang="en-US" sz="2200" dirty="0"/>
              <a:t>a result, disciples see with a vision beyond that of most people. </a:t>
            </a:r>
            <a:r>
              <a:rPr lang="en-US" sz="2200" dirty="0" smtClean="0"/>
              <a:t>Instead </a:t>
            </a:r>
            <a:r>
              <a:rPr lang="en-US" sz="2200" dirty="0"/>
              <a:t>of worrying from day to day, or year to year, disciples have a vision of the Kingdom for which Jesus lived: the slow transformation of time and space under the sway of God’s love, which nothing can stop, not even death. </a:t>
            </a:r>
          </a:p>
          <a:p>
            <a:pPr marL="0" indent="0">
              <a:buNone/>
            </a:pPr>
            <a:r>
              <a:rPr lang="en-US" sz="2000" dirty="0"/>
              <a:t>This image of the Kingdom, the realm of love and life that God is bringing about, constitutes the central vision of believers </a:t>
            </a:r>
            <a:r>
              <a:rPr lang="en-US" sz="2000" dirty="0" smtClean="0"/>
              <a:t>(</a:t>
            </a:r>
            <a:r>
              <a:rPr lang="en-US" sz="2000" dirty="0"/>
              <a:t>pp. 79-80).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623107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CABE9D-FCB1-43E0-9C66-591E9D002D97}"/>
              </a:ext>
            </a:extLst>
          </p:cNvPr>
          <p:cNvSpPr>
            <a:spLocks noGrp="1"/>
          </p:cNvSpPr>
          <p:nvPr>
            <p:ph type="title"/>
          </p:nvPr>
        </p:nvSpPr>
        <p:spPr/>
        <p:txBody>
          <a:bodyPr/>
          <a:lstStyle/>
          <a:p>
            <a:r>
              <a:rPr lang="en-US" b="1" dirty="0" smtClean="0"/>
              <a:t/>
            </a:r>
            <a:br>
              <a:rPr lang="en-US" b="1" dirty="0" smtClean="0"/>
            </a:br>
            <a:r>
              <a:rPr lang="en-US" b="1" dirty="0" smtClean="0"/>
              <a:t>Kingdom </a:t>
            </a:r>
            <a:r>
              <a:rPr lang="en-US" b="1" dirty="0"/>
              <a:t>of God</a:t>
            </a:r>
          </a:p>
        </p:txBody>
      </p:sp>
      <p:sp>
        <p:nvSpPr>
          <p:cNvPr id="3" name="Content Placeholder 2">
            <a:extLst>
              <a:ext uri="{FF2B5EF4-FFF2-40B4-BE49-F238E27FC236}">
                <a16:creationId xmlns:a16="http://schemas.microsoft.com/office/drawing/2014/main" xmlns="" id="{4036BFC6-6034-4013-8327-61F7925CB90D}"/>
              </a:ext>
            </a:extLst>
          </p:cNvPr>
          <p:cNvSpPr>
            <a:spLocks noGrp="1"/>
          </p:cNvSpPr>
          <p:nvPr>
            <p:ph sz="half" idx="2"/>
          </p:nvPr>
        </p:nvSpPr>
        <p:spPr>
          <a:xfrm>
            <a:off x="677334" y="1930400"/>
            <a:ext cx="4647020" cy="4296780"/>
          </a:xfrm>
        </p:spPr>
        <p:txBody>
          <a:bodyPr>
            <a:noAutofit/>
          </a:bodyPr>
          <a:lstStyle/>
          <a:p>
            <a:r>
              <a:rPr lang="en-US" sz="2400" dirty="0"/>
              <a:t>Healing for the broken</a:t>
            </a:r>
          </a:p>
          <a:p>
            <a:r>
              <a:rPr lang="en-US" sz="2400" dirty="0"/>
              <a:t>Freedom for prisoners</a:t>
            </a:r>
          </a:p>
          <a:p>
            <a:r>
              <a:rPr lang="en-US" sz="2400" dirty="0"/>
              <a:t>Acceptance for outcasts</a:t>
            </a:r>
          </a:p>
          <a:p>
            <a:r>
              <a:rPr lang="en-US" sz="2400" dirty="0"/>
              <a:t>Forgiveness for the sorrowful</a:t>
            </a:r>
          </a:p>
          <a:p>
            <a:r>
              <a:rPr lang="en-US" sz="2400" dirty="0"/>
              <a:t>Justice for the oppressed</a:t>
            </a:r>
          </a:p>
          <a:p>
            <a:r>
              <a:rPr lang="en-US" sz="2400" dirty="0"/>
              <a:t>Embrace of all people because God loves them</a:t>
            </a:r>
          </a:p>
          <a:p>
            <a:r>
              <a:rPr lang="en-US" sz="2400" dirty="0"/>
              <a:t>Life given even to the dead</a:t>
            </a:r>
          </a:p>
          <a:p>
            <a:r>
              <a:rPr lang="en-US" sz="2400" dirty="0"/>
              <a:t>Eternal life promised to all</a:t>
            </a:r>
          </a:p>
        </p:txBody>
      </p:sp>
      <p:sp>
        <p:nvSpPr>
          <p:cNvPr id="8" name="TextBox 7">
            <a:extLst>
              <a:ext uri="{FF2B5EF4-FFF2-40B4-BE49-F238E27FC236}">
                <a16:creationId xmlns:a16="http://schemas.microsoft.com/office/drawing/2014/main" xmlns="" id="{F5907613-91E4-4948-9198-17CD54545DDD}"/>
              </a:ext>
            </a:extLst>
          </p:cNvPr>
          <p:cNvSpPr txBox="1"/>
          <p:nvPr/>
        </p:nvSpPr>
        <p:spPr>
          <a:xfrm>
            <a:off x="5415181" y="1930400"/>
            <a:ext cx="3485751" cy="4154984"/>
          </a:xfrm>
          <a:prstGeom prst="rect">
            <a:avLst/>
          </a:prstGeom>
          <a:noFill/>
        </p:spPr>
        <p:txBody>
          <a:bodyPr wrap="square" rtlCol="0">
            <a:spAutoFit/>
          </a:bodyPr>
          <a:lstStyle/>
          <a:p>
            <a:r>
              <a:rPr lang="en-US" sz="2400" dirty="0">
                <a:solidFill>
                  <a:schemeClr val="tx1">
                    <a:lumMod val="75000"/>
                    <a:lumOff val="25000"/>
                  </a:schemeClr>
                </a:solidFill>
              </a:rPr>
              <a:t>The Kingdom of God is what Jesus lived for, why he was murdered, and why he rose.</a:t>
            </a:r>
          </a:p>
          <a:p>
            <a:endParaRPr lang="en-US" sz="2400" dirty="0">
              <a:solidFill>
                <a:schemeClr val="tx1">
                  <a:lumMod val="75000"/>
                  <a:lumOff val="25000"/>
                </a:schemeClr>
              </a:solidFill>
            </a:endParaRPr>
          </a:p>
          <a:p>
            <a:r>
              <a:rPr lang="en-US" sz="2400" dirty="0">
                <a:solidFill>
                  <a:schemeClr val="tx1">
                    <a:lumMod val="75000"/>
                    <a:lumOff val="25000"/>
                  </a:schemeClr>
                </a:solidFill>
              </a:rPr>
              <a:t>To accomplish this, Jesus sends the Holy Spirit, making us a Church that can bring hope to the world around us. </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203304563"/>
      </p:ext>
    </p:extLst>
  </p:cSld>
  <p:clrMapOvr>
    <a:masterClrMapping/>
  </p:clrMapOvr>
</p:sld>
</file>

<file path=ppt/theme/theme1.xml><?xml version="1.0" encoding="utf-8"?>
<a:theme xmlns:a="http://schemas.openxmlformats.org/drawingml/2006/main" name="Facet">
  <a:themeElements>
    <a:clrScheme name="Custom 34">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964</TotalTime>
  <Words>2159</Words>
  <Application>Microsoft Office PowerPoint</Application>
  <PresentationFormat>Widescreen</PresentationFormat>
  <Paragraphs>118</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Trebuchet MS</vt:lpstr>
      <vt:lpstr>Wingdings</vt:lpstr>
      <vt:lpstr>Wingdings 3</vt:lpstr>
      <vt:lpstr>Facet</vt:lpstr>
      <vt:lpstr>Catholic Discipleship</vt:lpstr>
      <vt:lpstr> Opening Prayer</vt:lpstr>
      <vt:lpstr> Orientation</vt:lpstr>
      <vt:lpstr> Objectives</vt:lpstr>
      <vt:lpstr> Service</vt:lpstr>
      <vt:lpstr> Showing God</vt:lpstr>
      <vt:lpstr> Service through Hope</vt:lpstr>
      <vt:lpstr> Hope</vt:lpstr>
      <vt:lpstr> Kingdom of God</vt:lpstr>
      <vt:lpstr> Mercy</vt:lpstr>
      <vt:lpstr> Love</vt:lpstr>
      <vt:lpstr> Love</vt:lpstr>
      <vt:lpstr> Faith</vt:lpstr>
      <vt:lpstr> Spiritual Exercise (p. 84)</vt:lpstr>
      <vt:lpstr> Scripture—John 13:1-9</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22</cp:revision>
  <dcterms:created xsi:type="dcterms:W3CDTF">2018-10-04T01:24:34Z</dcterms:created>
  <dcterms:modified xsi:type="dcterms:W3CDTF">2018-11-05T17:11:49Z</dcterms:modified>
</cp:coreProperties>
</file>