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83" r:id="rId3"/>
    <p:sldId id="259" r:id="rId4"/>
    <p:sldId id="282" r:id="rId5"/>
    <p:sldId id="273" r:id="rId6"/>
    <p:sldId id="274" r:id="rId7"/>
    <p:sldId id="275" r:id="rId8"/>
    <p:sldId id="276" r:id="rId9"/>
    <p:sldId id="277" r:id="rId10"/>
    <p:sldId id="278" r:id="rId11"/>
    <p:sldId id="279" r:id="rId12"/>
    <p:sldId id="280" r:id="rId13"/>
    <p:sldId id="281" r:id="rId14"/>
    <p:sldId id="271" r:id="rId15"/>
    <p:sldId id="28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0F7CEA-8785-4CFD-97A8-A3CBED6E8E04}"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17B995-4095-4DFA-8AC4-CFA042395E45}" type="slidenum">
              <a:rPr lang="en-US" smtClean="0"/>
              <a:t>‹#›</a:t>
            </a:fld>
            <a:endParaRPr lang="en-US"/>
          </a:p>
        </p:txBody>
      </p:sp>
    </p:spTree>
    <p:extLst>
      <p:ext uri="{BB962C8B-B14F-4D97-AF65-F5344CB8AC3E}">
        <p14:creationId xmlns:p14="http://schemas.microsoft.com/office/powerpoint/2010/main" val="2141362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what other examples your participants give, maybe from the parables (Sower and seed, weeds and wheat), or about scandals, or Paul’s argument with Barnabas, etc. </a:t>
            </a:r>
          </a:p>
        </p:txBody>
      </p:sp>
      <p:sp>
        <p:nvSpPr>
          <p:cNvPr id="4" name="Slide Number Placeholder 3"/>
          <p:cNvSpPr>
            <a:spLocks noGrp="1"/>
          </p:cNvSpPr>
          <p:nvPr>
            <p:ph type="sldNum" sz="quarter" idx="10"/>
          </p:nvPr>
        </p:nvSpPr>
        <p:spPr/>
        <p:txBody>
          <a:bodyPr/>
          <a:lstStyle/>
          <a:p>
            <a:fld id="{2F17B995-4095-4DFA-8AC4-CFA042395E45}" type="slidenum">
              <a:rPr lang="en-US" smtClean="0"/>
              <a:t>5</a:t>
            </a:fld>
            <a:endParaRPr lang="en-US"/>
          </a:p>
        </p:txBody>
      </p:sp>
    </p:spTree>
    <p:extLst>
      <p:ext uri="{BB962C8B-B14F-4D97-AF65-F5344CB8AC3E}">
        <p14:creationId xmlns:p14="http://schemas.microsoft.com/office/powerpoint/2010/main" val="835359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11 during the week.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14</a:t>
            </a:fld>
            <a:endParaRPr lang="en-US"/>
          </a:p>
        </p:txBody>
      </p:sp>
    </p:spTree>
    <p:extLst>
      <p:ext uri="{BB962C8B-B14F-4D97-AF65-F5344CB8AC3E}">
        <p14:creationId xmlns:p14="http://schemas.microsoft.com/office/powerpoint/2010/main" val="3528976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them read the passage from p. 69 together and then ask them for examples of what the Church, through their parish experience, has brought to their own lives.  It might be good to ask them to talk about conflicts as well as benefits. </a:t>
            </a:r>
          </a:p>
        </p:txBody>
      </p:sp>
      <p:sp>
        <p:nvSpPr>
          <p:cNvPr id="4" name="Slide Number Placeholder 3"/>
          <p:cNvSpPr>
            <a:spLocks noGrp="1"/>
          </p:cNvSpPr>
          <p:nvPr>
            <p:ph type="sldNum" sz="quarter" idx="10"/>
          </p:nvPr>
        </p:nvSpPr>
        <p:spPr/>
        <p:txBody>
          <a:bodyPr/>
          <a:lstStyle/>
          <a:p>
            <a:fld id="{2F17B995-4095-4DFA-8AC4-CFA042395E45}" type="slidenum">
              <a:rPr lang="en-US" smtClean="0"/>
              <a:t>6</a:t>
            </a:fld>
            <a:endParaRPr lang="en-US"/>
          </a:p>
        </p:txBody>
      </p:sp>
    </p:spTree>
    <p:extLst>
      <p:ext uri="{BB962C8B-B14F-4D97-AF65-F5344CB8AC3E}">
        <p14:creationId xmlns:p14="http://schemas.microsoft.com/office/powerpoint/2010/main" val="3517780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participants if they recognize these tendencies in the general American approach to religion, mostly Protestant, and whether they can see Catholic versions of these tendencies as well.  Ask them what these attitudes do to our appreciation of “church” and Christ working through community.  This should take no more than 5 minutes. </a:t>
            </a:r>
          </a:p>
        </p:txBody>
      </p:sp>
      <p:sp>
        <p:nvSpPr>
          <p:cNvPr id="4" name="Slide Number Placeholder 3"/>
          <p:cNvSpPr>
            <a:spLocks noGrp="1"/>
          </p:cNvSpPr>
          <p:nvPr>
            <p:ph type="sldNum" sz="quarter" idx="10"/>
          </p:nvPr>
        </p:nvSpPr>
        <p:spPr/>
        <p:txBody>
          <a:bodyPr/>
          <a:lstStyle/>
          <a:p>
            <a:fld id="{2F17B995-4095-4DFA-8AC4-CFA042395E45}" type="slidenum">
              <a:rPr lang="en-US" smtClean="0"/>
              <a:t>7</a:t>
            </a:fld>
            <a:endParaRPr lang="en-US"/>
          </a:p>
        </p:txBody>
      </p:sp>
    </p:spTree>
    <p:extLst>
      <p:ext uri="{BB962C8B-B14F-4D97-AF65-F5344CB8AC3E}">
        <p14:creationId xmlns:p14="http://schemas.microsoft.com/office/powerpoint/2010/main" val="1588533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10 minutes to explore this theme.  Give examples if </a:t>
            </a:r>
            <a:r>
              <a:rPr lang="en-US" dirty="0" err="1"/>
              <a:t>mergings</a:t>
            </a:r>
            <a:r>
              <a:rPr lang="en-US" dirty="0"/>
              <a:t> and closings have happened in your diocese.  Solicit the impressions people have from friends or family members in other areas.  Invite them to explore the dynamics of their own parish, particularly in terms of welcoming new people.  See if your parish has had the challenge of dealing with a new group of people who, perhaps, speak a different language.  How has it dealt with this?  Push them to give concrete examples in response to the last question. </a:t>
            </a:r>
          </a:p>
        </p:txBody>
      </p:sp>
      <p:sp>
        <p:nvSpPr>
          <p:cNvPr id="4" name="Slide Number Placeholder 3"/>
          <p:cNvSpPr>
            <a:spLocks noGrp="1"/>
          </p:cNvSpPr>
          <p:nvPr>
            <p:ph type="sldNum" sz="quarter" idx="10"/>
          </p:nvPr>
        </p:nvSpPr>
        <p:spPr/>
        <p:txBody>
          <a:bodyPr/>
          <a:lstStyle/>
          <a:p>
            <a:fld id="{2F17B995-4095-4DFA-8AC4-CFA042395E45}" type="slidenum">
              <a:rPr lang="en-US" smtClean="0"/>
              <a:t>8</a:t>
            </a:fld>
            <a:endParaRPr lang="en-US"/>
          </a:p>
        </p:txBody>
      </p:sp>
    </p:spTree>
    <p:extLst>
      <p:ext uri="{BB962C8B-B14F-4D97-AF65-F5344CB8AC3E}">
        <p14:creationId xmlns:p14="http://schemas.microsoft.com/office/powerpoint/2010/main" val="904997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with your participants their familiarity with, and feelings about, the social teachings of the Church.  Probe if their notion of community is primarily very local or to what extent it is also global.  Ask them what most people would make of these teachings—whether they would support them or reject them.  </a:t>
            </a:r>
          </a:p>
        </p:txBody>
      </p:sp>
      <p:sp>
        <p:nvSpPr>
          <p:cNvPr id="4" name="Slide Number Placeholder 3"/>
          <p:cNvSpPr>
            <a:spLocks noGrp="1"/>
          </p:cNvSpPr>
          <p:nvPr>
            <p:ph type="sldNum" sz="quarter" idx="10"/>
          </p:nvPr>
        </p:nvSpPr>
        <p:spPr/>
        <p:txBody>
          <a:bodyPr/>
          <a:lstStyle/>
          <a:p>
            <a:fld id="{2F17B995-4095-4DFA-8AC4-CFA042395E45}" type="slidenum">
              <a:rPr lang="en-US" smtClean="0"/>
              <a:t>9</a:t>
            </a:fld>
            <a:endParaRPr lang="en-US"/>
          </a:p>
        </p:txBody>
      </p:sp>
    </p:spTree>
    <p:extLst>
      <p:ext uri="{BB962C8B-B14F-4D97-AF65-F5344CB8AC3E}">
        <p14:creationId xmlns:p14="http://schemas.microsoft.com/office/powerpoint/2010/main" val="1648596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Explore with the participants the idea of Church as covenant—people bound together to express a relationship with God and model a new world for others.  Have participants read the paragraph and discuss the question in red.  What is this saying about how we should live?  What is the toll that scandals take on the Church?  How does this call us to a new moral life?</a:t>
            </a:r>
          </a:p>
        </p:txBody>
      </p:sp>
      <p:sp>
        <p:nvSpPr>
          <p:cNvPr id="4" name="Slide Number Placeholder 3"/>
          <p:cNvSpPr>
            <a:spLocks noGrp="1"/>
          </p:cNvSpPr>
          <p:nvPr>
            <p:ph type="sldNum" sz="quarter" idx="10"/>
          </p:nvPr>
        </p:nvSpPr>
        <p:spPr/>
        <p:txBody>
          <a:bodyPr/>
          <a:lstStyle/>
          <a:p>
            <a:fld id="{2F17B995-4095-4DFA-8AC4-CFA042395E45}" type="slidenum">
              <a:rPr lang="en-US" smtClean="0"/>
              <a:t>10</a:t>
            </a:fld>
            <a:endParaRPr lang="en-US"/>
          </a:p>
        </p:txBody>
      </p:sp>
    </p:spTree>
    <p:extLst>
      <p:ext uri="{BB962C8B-B14F-4D97-AF65-F5344CB8AC3E}">
        <p14:creationId xmlns:p14="http://schemas.microsoft.com/office/powerpoint/2010/main" val="2256680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Explore these statements from the point of view of marriage as a gift for the world in terms of the sense of love and community that it embodies.  Ask people to show examples of this from their own lives and experiences.  Elaborate, if needed, on Christ’s covenant with the Church and the spouses’ covenant with each other. </a:t>
            </a:r>
          </a:p>
        </p:txBody>
      </p:sp>
      <p:sp>
        <p:nvSpPr>
          <p:cNvPr id="4" name="Slide Number Placeholder 3"/>
          <p:cNvSpPr>
            <a:spLocks noGrp="1"/>
          </p:cNvSpPr>
          <p:nvPr>
            <p:ph type="sldNum" sz="quarter" idx="10"/>
          </p:nvPr>
        </p:nvSpPr>
        <p:spPr/>
        <p:txBody>
          <a:bodyPr/>
          <a:lstStyle/>
          <a:p>
            <a:fld id="{2F17B995-4095-4DFA-8AC4-CFA042395E45}" type="slidenum">
              <a:rPr lang="en-US" smtClean="0"/>
              <a:t>11</a:t>
            </a:fld>
            <a:endParaRPr lang="en-US"/>
          </a:p>
        </p:txBody>
      </p:sp>
    </p:spTree>
    <p:extLst>
      <p:ext uri="{BB962C8B-B14F-4D97-AF65-F5344CB8AC3E}">
        <p14:creationId xmlns:p14="http://schemas.microsoft.com/office/powerpoint/2010/main" val="536768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Explore with the participants how the Church has a mission to model an ideal sense of community for the world.  This can be seen as its mission to the world.  Explore how the group feels the Church has been about reaching out to others (e.g., other religions, or strangers).  You can explore what people think were the good and bad examples we have from when Christians colonized the New World. </a:t>
            </a:r>
          </a:p>
        </p:txBody>
      </p:sp>
      <p:sp>
        <p:nvSpPr>
          <p:cNvPr id="4" name="Slide Number Placeholder 3"/>
          <p:cNvSpPr>
            <a:spLocks noGrp="1"/>
          </p:cNvSpPr>
          <p:nvPr>
            <p:ph type="sldNum" sz="quarter" idx="10"/>
          </p:nvPr>
        </p:nvSpPr>
        <p:spPr/>
        <p:txBody>
          <a:bodyPr/>
          <a:lstStyle/>
          <a:p>
            <a:fld id="{2F17B995-4095-4DFA-8AC4-CFA042395E45}" type="slidenum">
              <a:rPr lang="en-US" smtClean="0"/>
              <a:t>12</a:t>
            </a:fld>
            <a:endParaRPr lang="en-US"/>
          </a:p>
        </p:txBody>
      </p:sp>
    </p:spTree>
    <p:extLst>
      <p:ext uri="{BB962C8B-B14F-4D97-AF65-F5344CB8AC3E}">
        <p14:creationId xmlns:p14="http://schemas.microsoft.com/office/powerpoint/2010/main" val="2681000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people to write for about 5 minutes and share with someone next to them.  Encourage them to continue the exercise during the upcoming week. </a:t>
            </a:r>
          </a:p>
        </p:txBody>
      </p:sp>
      <p:sp>
        <p:nvSpPr>
          <p:cNvPr id="4" name="Slide Number Placeholder 3"/>
          <p:cNvSpPr>
            <a:spLocks noGrp="1"/>
          </p:cNvSpPr>
          <p:nvPr>
            <p:ph type="sldNum" sz="quarter" idx="10"/>
          </p:nvPr>
        </p:nvSpPr>
        <p:spPr/>
        <p:txBody>
          <a:bodyPr/>
          <a:lstStyle/>
          <a:p>
            <a:fld id="{2F17B995-4095-4DFA-8AC4-CFA042395E45}" type="slidenum">
              <a:rPr lang="en-US" smtClean="0"/>
              <a:t>13</a:t>
            </a:fld>
            <a:endParaRPr lang="en-US"/>
          </a:p>
        </p:txBody>
      </p:sp>
    </p:spTree>
    <p:extLst>
      <p:ext uri="{BB962C8B-B14F-4D97-AF65-F5344CB8AC3E}">
        <p14:creationId xmlns:p14="http://schemas.microsoft.com/office/powerpoint/2010/main" val="1960988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1052600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2432779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6042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2493502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1262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1668566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2951185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91124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3297604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58DBE-439E-4E4D-B62A-FFDC841444A8}"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232854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F58DBE-439E-4E4D-B62A-FFDC841444A8}"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232575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F58DBE-439E-4E4D-B62A-FFDC841444A8}"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3378734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F58DBE-439E-4E4D-B62A-FFDC841444A8}"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3773817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58DBE-439E-4E4D-B62A-FFDC841444A8}"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1171645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58DBE-439E-4E4D-B62A-FFDC841444A8}"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C129B-E748-46C4-B518-26F40925C614}" type="slidenum">
              <a:rPr lang="en-US" smtClean="0"/>
              <a:t>‹#›</a:t>
            </a:fld>
            <a:endParaRPr lang="en-US"/>
          </a:p>
        </p:txBody>
      </p:sp>
    </p:spTree>
    <p:extLst>
      <p:ext uri="{BB962C8B-B14F-4D97-AF65-F5344CB8AC3E}">
        <p14:creationId xmlns:p14="http://schemas.microsoft.com/office/powerpoint/2010/main" val="1990131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C129B-E748-46C4-B518-26F40925C614}" type="slidenum">
              <a:rPr lang="en-US" smtClean="0"/>
              <a:t>‹#›</a:t>
            </a:fld>
            <a:endParaRPr lang="en-US"/>
          </a:p>
        </p:txBody>
      </p:sp>
      <p:sp>
        <p:nvSpPr>
          <p:cNvPr id="5" name="Date Placeholder 4"/>
          <p:cNvSpPr>
            <a:spLocks noGrp="1"/>
          </p:cNvSpPr>
          <p:nvPr>
            <p:ph type="dt" sz="half" idx="10"/>
          </p:nvPr>
        </p:nvSpPr>
        <p:spPr/>
        <p:txBody>
          <a:bodyPr/>
          <a:lstStyle/>
          <a:p>
            <a:fld id="{A9F58DBE-439E-4E4D-B62A-FFDC841444A8}" type="datetimeFigureOut">
              <a:rPr lang="en-US" smtClean="0"/>
              <a:t>11/5/2018</a:t>
            </a:fld>
            <a:endParaRPr lang="en-US"/>
          </a:p>
        </p:txBody>
      </p:sp>
    </p:spTree>
    <p:extLst>
      <p:ext uri="{BB962C8B-B14F-4D97-AF65-F5344CB8AC3E}">
        <p14:creationId xmlns:p14="http://schemas.microsoft.com/office/powerpoint/2010/main" val="628138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9F58DBE-439E-4E4D-B62A-FFDC841444A8}"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68C129B-E748-46C4-B518-26F40925C614}" type="slidenum">
              <a:rPr lang="en-US" smtClean="0"/>
              <a:t>‹#›</a:t>
            </a:fld>
            <a:endParaRPr lang="en-US"/>
          </a:p>
        </p:txBody>
      </p:sp>
    </p:spTree>
    <p:extLst>
      <p:ext uri="{BB962C8B-B14F-4D97-AF65-F5344CB8AC3E}">
        <p14:creationId xmlns:p14="http://schemas.microsoft.com/office/powerpoint/2010/main" val="79872335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EBACC-8595-4582-ADE8-6E9A3365276D}"/>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1214D6F8-38F2-4980-948C-2CA80BDDFFA7}"/>
              </a:ext>
            </a:extLst>
          </p:cNvPr>
          <p:cNvSpPr>
            <a:spLocks noGrp="1"/>
          </p:cNvSpPr>
          <p:nvPr>
            <p:ph type="subTitle" idx="1"/>
          </p:nvPr>
        </p:nvSpPr>
        <p:spPr/>
        <p:txBody>
          <a:bodyPr>
            <a:normAutofit/>
          </a:bodyPr>
          <a:lstStyle/>
          <a:p>
            <a:r>
              <a:rPr lang="en-US" sz="2400" b="1" dirty="0"/>
              <a:t>Unit 10: Community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80313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2308C-F48C-4D3E-A75B-0CFE0080E500}"/>
              </a:ext>
            </a:extLst>
          </p:cNvPr>
          <p:cNvSpPr>
            <a:spLocks noGrp="1"/>
          </p:cNvSpPr>
          <p:nvPr>
            <p:ph type="title"/>
          </p:nvPr>
        </p:nvSpPr>
        <p:spPr/>
        <p:txBody>
          <a:bodyPr/>
          <a:lstStyle/>
          <a:p>
            <a:r>
              <a:rPr lang="en-US" b="1" dirty="0" smtClean="0"/>
              <a:t/>
            </a:r>
            <a:br>
              <a:rPr lang="en-US" b="1" dirty="0" smtClean="0"/>
            </a:br>
            <a:r>
              <a:rPr lang="en-US" b="1" dirty="0" smtClean="0"/>
              <a:t>Covenant </a:t>
            </a:r>
            <a:r>
              <a:rPr lang="en-US" b="1" dirty="0"/>
              <a:t>Expressed in Baptism</a:t>
            </a:r>
          </a:p>
        </p:txBody>
      </p:sp>
      <p:sp>
        <p:nvSpPr>
          <p:cNvPr id="3" name="Content Placeholder 2">
            <a:extLst>
              <a:ext uri="{FF2B5EF4-FFF2-40B4-BE49-F238E27FC236}">
                <a16:creationId xmlns:a16="http://schemas.microsoft.com/office/drawing/2014/main" xmlns="" id="{B3D054B6-0AB3-4C26-8C2E-520CB57F00A6}"/>
              </a:ext>
            </a:extLst>
          </p:cNvPr>
          <p:cNvSpPr>
            <a:spLocks noGrp="1"/>
          </p:cNvSpPr>
          <p:nvPr>
            <p:ph idx="1"/>
          </p:nvPr>
        </p:nvSpPr>
        <p:spPr>
          <a:xfrm>
            <a:off x="677333" y="2160589"/>
            <a:ext cx="8756033" cy="3880773"/>
          </a:xfrm>
        </p:spPr>
        <p:txBody>
          <a:bodyPr>
            <a:noAutofit/>
          </a:bodyPr>
          <a:lstStyle/>
          <a:p>
            <a:pPr marL="0" indent="0">
              <a:buNone/>
            </a:pPr>
            <a:r>
              <a:rPr lang="en-US" sz="2400" dirty="0"/>
              <a:t>We who are baptized, then, form a special community rooted in the life and ministry of Jesus</a:t>
            </a:r>
            <a:r>
              <a:rPr lang="en-US" sz="2400" dirty="0" smtClean="0"/>
              <a:t>. </a:t>
            </a:r>
            <a:r>
              <a:rPr lang="en-US" sz="2400" dirty="0"/>
              <a:t>When Jesus bestows his Spirit upon the baptized, he gives us the ability to continue his ministry of serving God by bringing about the </a:t>
            </a:r>
            <a:r>
              <a:rPr lang="en-US" sz="2400" dirty="0" smtClean="0"/>
              <a:t>Kingdom. The </a:t>
            </a:r>
            <a:r>
              <a:rPr lang="en-US" sz="2400" dirty="0"/>
              <a:t>community of the baptized, the Church, becomes the nucleus of this Kingdom—a center of grace so powerful that it extends beyond the visible borders of the Church, in mysterious ways, into all human experience (p. 72).</a:t>
            </a:r>
          </a:p>
          <a:p>
            <a:pPr marL="0" indent="0" algn="ctr">
              <a:buNone/>
            </a:pPr>
            <a:r>
              <a:rPr lang="en-US" sz="2400" b="1" dirty="0">
                <a:solidFill>
                  <a:srgbClr val="6C79BA"/>
                </a:solidFill>
              </a:rPr>
              <a:t>In what way is the Church “the sacrament” of the </a:t>
            </a:r>
            <a:r>
              <a:rPr lang="en-US" sz="2400" b="1" dirty="0" smtClean="0">
                <a:solidFill>
                  <a:srgbClr val="6C79BA"/>
                </a:solidFill>
              </a:rPr>
              <a:t>Kingdom, showing </a:t>
            </a:r>
            <a:r>
              <a:rPr lang="en-US" sz="2400" b="1" dirty="0">
                <a:solidFill>
                  <a:srgbClr val="6C79BA"/>
                </a:solidFill>
              </a:rPr>
              <a:t>the world a vision of how we can live?</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41723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A7C17A-9EB0-401E-9C7A-EC966D07599F}"/>
              </a:ext>
            </a:extLst>
          </p:cNvPr>
          <p:cNvSpPr>
            <a:spLocks noGrp="1"/>
          </p:cNvSpPr>
          <p:nvPr>
            <p:ph type="title"/>
          </p:nvPr>
        </p:nvSpPr>
        <p:spPr/>
        <p:txBody>
          <a:bodyPr/>
          <a:lstStyle/>
          <a:p>
            <a:r>
              <a:rPr lang="en-US" b="1" dirty="0" smtClean="0"/>
              <a:t/>
            </a:r>
            <a:br>
              <a:rPr lang="en-US" b="1" dirty="0" smtClean="0"/>
            </a:br>
            <a:r>
              <a:rPr lang="en-US" b="1" dirty="0" smtClean="0"/>
              <a:t>Covenant </a:t>
            </a:r>
            <a:r>
              <a:rPr lang="en-US" b="1" dirty="0"/>
              <a:t>Expressed in Marriage</a:t>
            </a:r>
          </a:p>
        </p:txBody>
      </p:sp>
      <p:sp>
        <p:nvSpPr>
          <p:cNvPr id="3" name="Content Placeholder 2">
            <a:extLst>
              <a:ext uri="{FF2B5EF4-FFF2-40B4-BE49-F238E27FC236}">
                <a16:creationId xmlns:a16="http://schemas.microsoft.com/office/drawing/2014/main" xmlns="" id="{063E64C5-43A6-4778-9DD1-9E40D88FDA9B}"/>
              </a:ext>
            </a:extLst>
          </p:cNvPr>
          <p:cNvSpPr>
            <a:spLocks noGrp="1"/>
          </p:cNvSpPr>
          <p:nvPr>
            <p:ph idx="1"/>
          </p:nvPr>
        </p:nvSpPr>
        <p:spPr/>
        <p:txBody>
          <a:bodyPr>
            <a:noAutofit/>
          </a:bodyPr>
          <a:lstStyle/>
          <a:p>
            <a:r>
              <a:rPr lang="en-US" sz="2400" dirty="0"/>
              <a:t>Marriage forms family, the nucleus of community.</a:t>
            </a:r>
          </a:p>
          <a:p>
            <a:r>
              <a:rPr lang="en-US" sz="2400" dirty="0"/>
              <a:t>Family life forms the essential ways of acting and feeling that shape the personalities of people.</a:t>
            </a:r>
          </a:p>
          <a:p>
            <a:r>
              <a:rPr lang="en-US" sz="2400" dirty="0"/>
              <a:t>Marriage leads people to love each other with the faithfulness of Jesus, thereby modeling his love as a way of life.</a:t>
            </a:r>
          </a:p>
          <a:p>
            <a:r>
              <a:rPr lang="en-US" sz="2400" dirty="0"/>
              <a:t>Marriage is a special example of unconditional, selfless love–a major factor that can shape the world.</a:t>
            </a:r>
          </a:p>
          <a:p>
            <a:r>
              <a:rPr lang="en-US" sz="2400" dirty="0"/>
              <a:t>Marriage underscores the place of family in the lives of everyone.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534889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39256A-51FE-4F39-ABF6-9DE381E9AA6F}"/>
              </a:ext>
            </a:extLst>
          </p:cNvPr>
          <p:cNvSpPr>
            <a:spLocks noGrp="1"/>
          </p:cNvSpPr>
          <p:nvPr>
            <p:ph type="title"/>
          </p:nvPr>
        </p:nvSpPr>
        <p:spPr/>
        <p:txBody>
          <a:bodyPr/>
          <a:lstStyle/>
          <a:p>
            <a:r>
              <a:rPr lang="en-US" b="1" dirty="0" smtClean="0"/>
              <a:t/>
            </a:r>
            <a:br>
              <a:rPr lang="en-US" b="1" dirty="0" smtClean="0"/>
            </a:br>
            <a:r>
              <a:rPr lang="en-US" b="1" dirty="0" smtClean="0"/>
              <a:t>Covenant </a:t>
            </a:r>
            <a:r>
              <a:rPr lang="en-US" b="1" dirty="0"/>
              <a:t>and Mission</a:t>
            </a:r>
          </a:p>
        </p:txBody>
      </p:sp>
      <p:sp>
        <p:nvSpPr>
          <p:cNvPr id="3" name="Content Placeholder 2">
            <a:extLst>
              <a:ext uri="{FF2B5EF4-FFF2-40B4-BE49-F238E27FC236}">
                <a16:creationId xmlns:a16="http://schemas.microsoft.com/office/drawing/2014/main" xmlns="" id="{F934314F-77C2-4924-8E44-CEE6030B4331}"/>
              </a:ext>
            </a:extLst>
          </p:cNvPr>
          <p:cNvSpPr>
            <a:spLocks noGrp="1"/>
          </p:cNvSpPr>
          <p:nvPr>
            <p:ph idx="1"/>
          </p:nvPr>
        </p:nvSpPr>
        <p:spPr/>
        <p:txBody>
          <a:bodyPr>
            <a:normAutofit/>
          </a:bodyPr>
          <a:lstStyle/>
          <a:p>
            <a:pPr marL="0" indent="0">
              <a:buNone/>
            </a:pPr>
            <a:r>
              <a:rPr lang="en-US" sz="2400" dirty="0"/>
              <a:t>Catholics can model the way humankind can be one by the way we bring about unity in the multicultural reality of our church experience. </a:t>
            </a:r>
            <a:r>
              <a:rPr lang="en-US" sz="2400" dirty="0" smtClean="0"/>
              <a:t>We </a:t>
            </a:r>
            <a:r>
              <a:rPr lang="en-US" sz="2400" dirty="0"/>
              <a:t>can credibly be involved in ecumenical and interfaith experiences because our Catholic life so often invites us to be open to “the other,” the strangers who constantly find a home in our midst. </a:t>
            </a:r>
            <a:r>
              <a:rPr lang="en-US" sz="2400" dirty="0" smtClean="0"/>
              <a:t>We </a:t>
            </a:r>
            <a:r>
              <a:rPr lang="en-US" sz="2400" dirty="0"/>
              <a:t>can model what acceptance looks like, as well as the richness that comes from reaching out to those who, at first glance, appear strange, because of the stronger community that results (p. 75).</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855862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A463B1-0692-4784-83E0-ED0B9C218296}"/>
              </a:ext>
            </a:extLst>
          </p:cNvPr>
          <p:cNvSpPr>
            <a:spLocks noGrp="1"/>
          </p:cNvSpPr>
          <p:nvPr>
            <p:ph type="title"/>
          </p:nvPr>
        </p:nvSpPr>
        <p:spPr/>
        <p:txBody>
          <a:bodyPr/>
          <a:lstStyle/>
          <a:p>
            <a:r>
              <a:rPr lang="en-US" b="1" dirty="0" smtClean="0"/>
              <a:t/>
            </a:r>
            <a:br>
              <a:rPr lang="en-US" b="1" dirty="0" smtClean="0"/>
            </a:br>
            <a:r>
              <a:rPr lang="en-US" b="1" dirty="0" smtClean="0"/>
              <a:t>Spiritual Exercise </a:t>
            </a:r>
            <a:r>
              <a:rPr lang="en-US" b="1" dirty="0"/>
              <a:t>(p. 76)</a:t>
            </a:r>
          </a:p>
        </p:txBody>
      </p:sp>
      <p:sp>
        <p:nvSpPr>
          <p:cNvPr id="3" name="Content Placeholder 2">
            <a:extLst>
              <a:ext uri="{FF2B5EF4-FFF2-40B4-BE49-F238E27FC236}">
                <a16:creationId xmlns:a16="http://schemas.microsoft.com/office/drawing/2014/main" xmlns="" id="{DAAD6B3A-146F-4F3F-BF8E-6852E721E09C}"/>
              </a:ext>
            </a:extLst>
          </p:cNvPr>
          <p:cNvSpPr>
            <a:spLocks noGrp="1"/>
          </p:cNvSpPr>
          <p:nvPr>
            <p:ph idx="1"/>
          </p:nvPr>
        </p:nvSpPr>
        <p:spPr/>
        <p:txBody>
          <a:bodyPr>
            <a:normAutofit/>
          </a:bodyPr>
          <a:lstStyle/>
          <a:p>
            <a:pPr marL="0" indent="0">
              <a:buNone/>
            </a:pPr>
            <a:r>
              <a:rPr lang="en-US" sz="2400" dirty="0"/>
              <a:t>Make a list of the communities in your life that are important to you, starting with your family</a:t>
            </a:r>
            <a:r>
              <a:rPr lang="en-US" sz="2400" dirty="0" smtClean="0"/>
              <a:t>. </a:t>
            </a:r>
            <a:r>
              <a:rPr lang="en-US" sz="2400" dirty="0"/>
              <a:t>Write a sentence or two about the way this community has contributed to your life, what it has brought to you. Indicate how your experience in this community has deepened your personal life and your sense of God.</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582614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p:txBody>
          <a:bodyPr>
            <a:normAutofit/>
          </a:bodyPr>
          <a:lstStyle/>
          <a:p>
            <a:r>
              <a:rPr lang="en-US" sz="2400" dirty="0"/>
              <a:t>Thank you for coming and participating.</a:t>
            </a:r>
          </a:p>
          <a:p>
            <a:r>
              <a:rPr lang="en-US" sz="2400" dirty="0"/>
              <a:t>Please think of bringing a friend along next week.</a:t>
            </a:r>
          </a:p>
          <a:p>
            <a:r>
              <a:rPr lang="en-US" sz="2400" dirty="0"/>
              <a:t>You may bring your Bible next week, although we will be focusing on other themes of discipleship, such as service.</a:t>
            </a:r>
          </a:p>
          <a:p>
            <a:r>
              <a:rPr lang="en-US" sz="2400" dirty="0"/>
              <a:t>We invite you to spend some time in hospitality after our session.</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845575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99688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Autofit/>
          </a:bodyPr>
          <a:lstStyle/>
          <a:p>
            <a:r>
              <a:rPr lang="en-US" sz="2400" dirty="0"/>
              <a:t>The twelve units of </a:t>
            </a:r>
            <a:r>
              <a:rPr lang="en-US" sz="2400" i="1" dirty="0"/>
              <a:t>Catholic Discipleship </a:t>
            </a:r>
            <a:r>
              <a:rPr lang="en-US" sz="2400" dirty="0"/>
              <a:t>are helping us explore dimensions of what it means to be a missionary disciple in the Church today. </a:t>
            </a:r>
            <a:r>
              <a:rPr lang="en-US" sz="2400" dirty="0" smtClean="0"/>
              <a:t>We </a:t>
            </a:r>
            <a:r>
              <a:rPr lang="en-US" sz="2400" dirty="0"/>
              <a:t>are down to our last 3 units. Congratulations!</a:t>
            </a:r>
          </a:p>
          <a:p>
            <a:pPr lvl="0"/>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E25B55-3058-4431-B940-16E62317E2E4}"/>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77F2D353-1248-4859-819A-ADA2640B108C}"/>
              </a:ext>
            </a:extLst>
          </p:cNvPr>
          <p:cNvSpPr>
            <a:spLocks noGrp="1"/>
          </p:cNvSpPr>
          <p:nvPr>
            <p:ph idx="1"/>
          </p:nvPr>
        </p:nvSpPr>
        <p:spPr/>
        <p:txBody>
          <a:bodyPr>
            <a:noAutofit/>
          </a:bodyPr>
          <a:lstStyle/>
          <a:p>
            <a:r>
              <a:rPr lang="en-US" sz="2400" dirty="0"/>
              <a:t>To see the place of community in Christian life</a:t>
            </a:r>
          </a:p>
          <a:p>
            <a:r>
              <a:rPr lang="en-US" sz="2400" dirty="0"/>
              <a:t>To explore the importance of the Church</a:t>
            </a:r>
          </a:p>
          <a:p>
            <a:r>
              <a:rPr lang="en-US" sz="2400" dirty="0"/>
              <a:t>To think about our parishes as communities that live and express faith; to think about the implications of parish closings, </a:t>
            </a:r>
            <a:r>
              <a:rPr lang="en-US" sz="2400" dirty="0" err="1"/>
              <a:t>mergings</a:t>
            </a:r>
            <a:r>
              <a:rPr lang="en-US" sz="2400" dirty="0"/>
              <a:t>, and </a:t>
            </a:r>
            <a:r>
              <a:rPr lang="en-US" sz="2400" dirty="0" err="1"/>
              <a:t>twinnings</a:t>
            </a:r>
            <a:r>
              <a:rPr lang="en-US" sz="2400" dirty="0"/>
              <a:t> </a:t>
            </a:r>
          </a:p>
          <a:p>
            <a:r>
              <a:rPr lang="en-US" sz="2400" dirty="0"/>
              <a:t>To look at some contemporary distortions about the idea of faith and community</a:t>
            </a:r>
          </a:p>
          <a:p>
            <a:r>
              <a:rPr lang="en-US" sz="2400" dirty="0"/>
              <a:t>To see Baptism and Marriage as expressions of covenant and community</a:t>
            </a:r>
          </a:p>
          <a:p>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924447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E91263-31F0-42AC-92B1-D250DABD9EDC}"/>
              </a:ext>
            </a:extLst>
          </p:cNvPr>
          <p:cNvSpPr>
            <a:spLocks noGrp="1"/>
          </p:cNvSpPr>
          <p:nvPr>
            <p:ph type="title"/>
          </p:nvPr>
        </p:nvSpPr>
        <p:spPr/>
        <p:txBody>
          <a:bodyPr/>
          <a:lstStyle/>
          <a:p>
            <a:r>
              <a:rPr lang="en-US" b="1" dirty="0" smtClean="0"/>
              <a:t/>
            </a:r>
            <a:br>
              <a:rPr lang="en-US" b="1" dirty="0" smtClean="0"/>
            </a:br>
            <a:r>
              <a:rPr lang="en-US" b="1" dirty="0" smtClean="0"/>
              <a:t>Community </a:t>
            </a:r>
            <a:r>
              <a:rPr lang="en-US" b="1" dirty="0"/>
              <a:t>in the New Testament</a:t>
            </a:r>
          </a:p>
        </p:txBody>
      </p:sp>
      <p:sp>
        <p:nvSpPr>
          <p:cNvPr id="3" name="Content Placeholder 2">
            <a:extLst>
              <a:ext uri="{FF2B5EF4-FFF2-40B4-BE49-F238E27FC236}">
                <a16:creationId xmlns:a16="http://schemas.microsoft.com/office/drawing/2014/main" xmlns="" id="{142C7822-1FEC-4844-99D7-297805FFEFDB}"/>
              </a:ext>
            </a:extLst>
          </p:cNvPr>
          <p:cNvSpPr>
            <a:spLocks noGrp="1"/>
          </p:cNvSpPr>
          <p:nvPr>
            <p:ph idx="1"/>
          </p:nvPr>
        </p:nvSpPr>
        <p:spPr>
          <a:xfrm>
            <a:off x="677334" y="2160589"/>
            <a:ext cx="8596668" cy="4506429"/>
          </a:xfrm>
        </p:spPr>
        <p:txBody>
          <a:bodyPr>
            <a:noAutofit/>
          </a:bodyPr>
          <a:lstStyle/>
          <a:p>
            <a:r>
              <a:rPr lang="en-US" sz="2400" dirty="0"/>
              <a:t>We have heard the phrase “See how these Christians love one another,” but the New Testament details many conflicts in the earliest followers of Jesus. For example:</a:t>
            </a:r>
          </a:p>
          <a:p>
            <a:pPr lvl="1"/>
            <a:r>
              <a:rPr lang="en-US" sz="2000" dirty="0"/>
              <a:t>The Corinthians were divided into factions, and people dismissed each other as not wise enough or not spiritual enough.</a:t>
            </a:r>
          </a:p>
          <a:p>
            <a:pPr lvl="1"/>
            <a:r>
              <a:rPr lang="en-US" sz="2000" dirty="0"/>
              <a:t>The First Letter of John shows a community that realizes that a part of its members have left as a group.</a:t>
            </a:r>
          </a:p>
          <a:p>
            <a:pPr lvl="1"/>
            <a:r>
              <a:rPr lang="en-US" sz="2000" dirty="0"/>
              <a:t>The Galatians were giving up Paul’s message and resorting to Jewish ways even though they weren’t Jewish.</a:t>
            </a:r>
          </a:p>
          <a:p>
            <a:pPr lvl="1"/>
            <a:r>
              <a:rPr lang="en-US" sz="2000" dirty="0"/>
              <a:t>People were saying they contributed everything but they held things back.</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367747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D2A227-40FD-4F53-AA6E-BB6C4F190F63}"/>
              </a:ext>
            </a:extLst>
          </p:cNvPr>
          <p:cNvSpPr>
            <a:spLocks noGrp="1"/>
          </p:cNvSpPr>
          <p:nvPr>
            <p:ph type="title"/>
          </p:nvPr>
        </p:nvSpPr>
        <p:spPr/>
        <p:txBody>
          <a:bodyPr/>
          <a:lstStyle/>
          <a:p>
            <a:r>
              <a:rPr lang="en-US" b="1" dirty="0" smtClean="0"/>
              <a:t/>
            </a:r>
            <a:br>
              <a:rPr lang="en-US" b="1" dirty="0" smtClean="0"/>
            </a:br>
            <a:r>
              <a:rPr lang="en-US" b="1" dirty="0" smtClean="0"/>
              <a:t>Community</a:t>
            </a:r>
            <a:endParaRPr lang="en-US" b="1" dirty="0"/>
          </a:p>
        </p:txBody>
      </p:sp>
      <p:sp>
        <p:nvSpPr>
          <p:cNvPr id="3" name="Content Placeholder 2">
            <a:extLst>
              <a:ext uri="{FF2B5EF4-FFF2-40B4-BE49-F238E27FC236}">
                <a16:creationId xmlns:a16="http://schemas.microsoft.com/office/drawing/2014/main" xmlns="" id="{5297CD90-D5CF-41AC-A632-A2D01041786D}"/>
              </a:ext>
            </a:extLst>
          </p:cNvPr>
          <p:cNvSpPr>
            <a:spLocks noGrp="1"/>
          </p:cNvSpPr>
          <p:nvPr>
            <p:ph idx="1"/>
          </p:nvPr>
        </p:nvSpPr>
        <p:spPr>
          <a:xfrm>
            <a:off x="677333" y="2160589"/>
            <a:ext cx="8848631" cy="4448555"/>
          </a:xfrm>
        </p:spPr>
        <p:txBody>
          <a:bodyPr>
            <a:noAutofit/>
          </a:bodyPr>
          <a:lstStyle/>
          <a:p>
            <a:pPr marL="0" indent="0">
              <a:buNone/>
            </a:pPr>
            <a:r>
              <a:rPr lang="en-US" sz="2400" dirty="0"/>
              <a:t>So, the interactions we see among the earliest Christians give plenty of evidence of just how complicated church life can </a:t>
            </a:r>
            <a:r>
              <a:rPr lang="en-US" sz="2400" dirty="0" smtClean="0"/>
              <a:t>be. Yet </a:t>
            </a:r>
            <a:r>
              <a:rPr lang="en-US" sz="2400" dirty="0"/>
              <a:t>the truth is this: all of us need community. </a:t>
            </a:r>
            <a:r>
              <a:rPr lang="en-US" sz="2400" dirty="0" smtClean="0"/>
              <a:t>Discipleship </a:t>
            </a:r>
            <a:r>
              <a:rPr lang="en-US" sz="2400" dirty="0"/>
              <a:t>cannot grow apart from community</a:t>
            </a:r>
            <a:r>
              <a:rPr lang="en-US" sz="2400" dirty="0" smtClean="0"/>
              <a:t>. </a:t>
            </a:r>
            <a:r>
              <a:rPr lang="en-US" sz="2400" dirty="0"/>
              <a:t>In community, we find ourselves accepted and supported. </a:t>
            </a:r>
            <a:r>
              <a:rPr lang="en-US" sz="2400" dirty="0" smtClean="0"/>
              <a:t>In </a:t>
            </a:r>
            <a:r>
              <a:rPr lang="en-US" sz="2400" dirty="0"/>
              <a:t>community, we also find out if we are truly committed by our faithfulness to </a:t>
            </a:r>
            <a:r>
              <a:rPr lang="en-US" sz="2400" dirty="0" smtClean="0"/>
              <a:t>others. Through </a:t>
            </a:r>
            <a:r>
              <a:rPr lang="en-US" sz="2400" dirty="0"/>
              <a:t>community we receive the vision of hope that we need to persevere as disciples</a:t>
            </a:r>
            <a:r>
              <a:rPr lang="en-US" sz="2400" dirty="0" smtClean="0"/>
              <a:t>. </a:t>
            </a:r>
            <a:r>
              <a:rPr lang="en-US" sz="2400" dirty="0"/>
              <a:t>Indeed, we are not alone in our journey in God’s life (p. 69).</a:t>
            </a:r>
          </a:p>
          <a:p>
            <a:pPr marL="0" indent="0" algn="ctr">
              <a:buNone/>
            </a:pPr>
            <a:endParaRPr lang="en-US" sz="100" b="1" dirty="0" smtClean="0">
              <a:solidFill>
                <a:srgbClr val="FF0000"/>
              </a:solidFill>
            </a:endParaRPr>
          </a:p>
          <a:p>
            <a:pPr marL="0" indent="0" algn="ctr">
              <a:buNone/>
            </a:pPr>
            <a:r>
              <a:rPr lang="en-US" sz="2400" b="1" dirty="0" smtClean="0">
                <a:solidFill>
                  <a:srgbClr val="6C79BA"/>
                </a:solidFill>
              </a:rPr>
              <a:t>What </a:t>
            </a:r>
            <a:r>
              <a:rPr lang="en-US" sz="2400" b="1" dirty="0">
                <a:solidFill>
                  <a:srgbClr val="6C79BA"/>
                </a:solidFill>
              </a:rPr>
              <a:t>has the community of the Church brought to your life?</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720130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18AA105-3BA8-4CDB-843D-BF46C866930F}"/>
              </a:ext>
            </a:extLst>
          </p:cNvPr>
          <p:cNvSpPr>
            <a:spLocks noGrp="1"/>
          </p:cNvSpPr>
          <p:nvPr>
            <p:ph type="title"/>
          </p:nvPr>
        </p:nvSpPr>
        <p:spPr/>
        <p:txBody>
          <a:bodyPr/>
          <a:lstStyle/>
          <a:p>
            <a:r>
              <a:rPr lang="en-US" b="1" dirty="0" smtClean="0"/>
              <a:t>“</a:t>
            </a:r>
            <a:r>
              <a:rPr lang="en-US" b="1" dirty="0"/>
              <a:t>Heresies” of </a:t>
            </a:r>
            <a:r>
              <a:rPr lang="en-US" b="1" dirty="0" smtClean="0"/>
              <a:t>Popular </a:t>
            </a:r>
            <a:br>
              <a:rPr lang="en-US" b="1" dirty="0" smtClean="0"/>
            </a:br>
            <a:r>
              <a:rPr lang="en-US" b="1" dirty="0" smtClean="0"/>
              <a:t>American </a:t>
            </a:r>
            <a:r>
              <a:rPr lang="en-US" b="1" dirty="0"/>
              <a:t>Religion</a:t>
            </a:r>
          </a:p>
        </p:txBody>
      </p:sp>
      <p:sp>
        <p:nvSpPr>
          <p:cNvPr id="5" name="Text Placeholder 4">
            <a:extLst>
              <a:ext uri="{FF2B5EF4-FFF2-40B4-BE49-F238E27FC236}">
                <a16:creationId xmlns:a16="http://schemas.microsoft.com/office/drawing/2014/main" xmlns="" id="{9AF4727F-F884-48E3-8695-44063F68E9C9}"/>
              </a:ext>
            </a:extLst>
          </p:cNvPr>
          <p:cNvSpPr>
            <a:spLocks noGrp="1"/>
          </p:cNvSpPr>
          <p:nvPr>
            <p:ph type="body" idx="1"/>
          </p:nvPr>
        </p:nvSpPr>
        <p:spPr>
          <a:xfrm>
            <a:off x="675746" y="1930400"/>
            <a:ext cx="4185623" cy="576262"/>
          </a:xfrm>
        </p:spPr>
        <p:txBody>
          <a:bodyPr/>
          <a:lstStyle/>
          <a:p>
            <a:r>
              <a:rPr lang="en-US" b="1" dirty="0"/>
              <a:t>“I don’t need church.”</a:t>
            </a:r>
          </a:p>
        </p:txBody>
      </p:sp>
      <p:sp>
        <p:nvSpPr>
          <p:cNvPr id="6" name="Content Placeholder 5">
            <a:extLst>
              <a:ext uri="{FF2B5EF4-FFF2-40B4-BE49-F238E27FC236}">
                <a16:creationId xmlns:a16="http://schemas.microsoft.com/office/drawing/2014/main" xmlns="" id="{54AC5B3C-3211-4C27-B08F-A2B47D67AFC5}"/>
              </a:ext>
            </a:extLst>
          </p:cNvPr>
          <p:cNvSpPr>
            <a:spLocks noGrp="1"/>
          </p:cNvSpPr>
          <p:nvPr>
            <p:ph sz="half" idx="2"/>
          </p:nvPr>
        </p:nvSpPr>
        <p:spPr>
          <a:xfrm>
            <a:off x="675746" y="2737245"/>
            <a:ext cx="3780508" cy="3304117"/>
          </a:xfrm>
        </p:spPr>
        <p:txBody>
          <a:bodyPr>
            <a:noAutofit/>
          </a:bodyPr>
          <a:lstStyle/>
          <a:p>
            <a:pPr marL="0" indent="0">
              <a:buNone/>
            </a:pPr>
            <a:r>
              <a:rPr lang="en-US" sz="2400" dirty="0"/>
              <a:t>This is the illusion that somehow I can come to a relationship with Jesus, and sustain that relationship, without the support of others. </a:t>
            </a:r>
            <a:r>
              <a:rPr lang="en-US" sz="2400" dirty="0" smtClean="0"/>
              <a:t>In </a:t>
            </a:r>
            <a:r>
              <a:rPr lang="en-US" sz="2400" dirty="0"/>
              <a:t>fact, all faith comes, one way or another, through community. </a:t>
            </a:r>
          </a:p>
        </p:txBody>
      </p:sp>
      <p:sp>
        <p:nvSpPr>
          <p:cNvPr id="7" name="Text Placeholder 6">
            <a:extLst>
              <a:ext uri="{FF2B5EF4-FFF2-40B4-BE49-F238E27FC236}">
                <a16:creationId xmlns:a16="http://schemas.microsoft.com/office/drawing/2014/main" xmlns="" id="{F7C62011-AB58-48F7-B377-C07B634EF715}"/>
              </a:ext>
            </a:extLst>
          </p:cNvPr>
          <p:cNvSpPr>
            <a:spLocks noGrp="1"/>
          </p:cNvSpPr>
          <p:nvPr>
            <p:ph type="body" sz="quarter" idx="3"/>
          </p:nvPr>
        </p:nvSpPr>
        <p:spPr>
          <a:xfrm>
            <a:off x="4687748" y="1930400"/>
            <a:ext cx="4185618" cy="806845"/>
          </a:xfrm>
        </p:spPr>
        <p:txBody>
          <a:bodyPr>
            <a:noAutofit/>
          </a:bodyPr>
          <a:lstStyle/>
          <a:p>
            <a:r>
              <a:rPr lang="en-US" b="1" dirty="0"/>
              <a:t>“I go to Church because </a:t>
            </a:r>
            <a:r>
              <a:rPr lang="en-US" b="1" dirty="0" smtClean="0"/>
              <a:t>    it </a:t>
            </a:r>
            <a:r>
              <a:rPr lang="en-US" b="1" dirty="0"/>
              <a:t>blesses me.”</a:t>
            </a:r>
          </a:p>
        </p:txBody>
      </p:sp>
      <p:sp>
        <p:nvSpPr>
          <p:cNvPr id="8" name="Content Placeholder 7">
            <a:extLst>
              <a:ext uri="{FF2B5EF4-FFF2-40B4-BE49-F238E27FC236}">
                <a16:creationId xmlns:a16="http://schemas.microsoft.com/office/drawing/2014/main" xmlns="" id="{F6C25650-E64A-4E25-833C-DFBD0C2464D5}"/>
              </a:ext>
            </a:extLst>
          </p:cNvPr>
          <p:cNvSpPr>
            <a:spLocks noGrp="1"/>
          </p:cNvSpPr>
          <p:nvPr>
            <p:ph sz="quarter" idx="4"/>
          </p:nvPr>
        </p:nvSpPr>
        <p:spPr>
          <a:xfrm>
            <a:off x="4687748" y="2737245"/>
            <a:ext cx="4586254" cy="3304117"/>
          </a:xfrm>
        </p:spPr>
        <p:txBody>
          <a:bodyPr>
            <a:noAutofit/>
          </a:bodyPr>
          <a:lstStyle/>
          <a:p>
            <a:pPr marL="0" indent="0">
              <a:buNone/>
            </a:pPr>
            <a:r>
              <a:rPr lang="en-US" sz="2400" dirty="0"/>
              <a:t>This is called “the prosperity gospel” in which preachers claim that going to Church will improve our lives materially, because God will bestow blessings upon us—finances, relationships, house and car, etc. </a:t>
            </a:r>
            <a:r>
              <a:rPr lang="en-US" sz="2400" dirty="0" smtClean="0"/>
              <a:t>This </a:t>
            </a:r>
            <a:r>
              <a:rPr lang="en-US" sz="2400" dirty="0"/>
              <a:t>totally ignores the poverty of Jesus, who calls us to be poor and serve the poor. </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060477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D9E510A8-73F9-4307-BF00-B58A02895717}"/>
              </a:ext>
            </a:extLst>
          </p:cNvPr>
          <p:cNvSpPr>
            <a:spLocks noGrp="1"/>
          </p:cNvSpPr>
          <p:nvPr>
            <p:ph type="title"/>
          </p:nvPr>
        </p:nvSpPr>
        <p:spPr/>
        <p:txBody>
          <a:bodyPr/>
          <a:lstStyle/>
          <a:p>
            <a:r>
              <a:rPr lang="en-US" b="1" dirty="0"/>
              <a:t>Consolidating, Merging, </a:t>
            </a:r>
            <a:r>
              <a:rPr lang="en-US" b="1" dirty="0" smtClean="0"/>
              <a:t/>
            </a:r>
            <a:br>
              <a:rPr lang="en-US" b="1" dirty="0" smtClean="0"/>
            </a:br>
            <a:r>
              <a:rPr lang="en-US" b="1" dirty="0" smtClean="0"/>
              <a:t>Closing </a:t>
            </a:r>
            <a:r>
              <a:rPr lang="en-US" b="1" dirty="0"/>
              <a:t>Parishes</a:t>
            </a:r>
          </a:p>
        </p:txBody>
      </p:sp>
      <p:sp>
        <p:nvSpPr>
          <p:cNvPr id="8" name="Content Placeholder 7">
            <a:extLst>
              <a:ext uri="{FF2B5EF4-FFF2-40B4-BE49-F238E27FC236}">
                <a16:creationId xmlns:a16="http://schemas.microsoft.com/office/drawing/2014/main" xmlns="" id="{A1F21D45-16C5-45E0-A65C-3A1716854BF6}"/>
              </a:ext>
            </a:extLst>
          </p:cNvPr>
          <p:cNvSpPr>
            <a:spLocks noGrp="1"/>
          </p:cNvSpPr>
          <p:nvPr>
            <p:ph idx="1"/>
          </p:nvPr>
        </p:nvSpPr>
        <p:spPr/>
        <p:txBody>
          <a:bodyPr>
            <a:normAutofit/>
          </a:bodyPr>
          <a:lstStyle/>
          <a:p>
            <a:r>
              <a:rPr lang="en-US" sz="2400" dirty="0"/>
              <a:t>What experiences have you had of parishes being merged, consolidated, or closed? </a:t>
            </a:r>
            <a:r>
              <a:rPr lang="en-US" sz="2400" dirty="0" smtClean="0"/>
              <a:t>What </a:t>
            </a:r>
            <a:r>
              <a:rPr lang="en-US" sz="2400" dirty="0"/>
              <a:t>were the feelings of people and where did these feelings come from?</a:t>
            </a:r>
          </a:p>
          <a:p>
            <a:r>
              <a:rPr lang="en-US" sz="2400" dirty="0"/>
              <a:t>In what ways do you think parishes can be clannish</a:t>
            </a:r>
            <a:r>
              <a:rPr lang="en-US" sz="2400" dirty="0" smtClean="0"/>
              <a:t>? </a:t>
            </a:r>
            <a:r>
              <a:rPr lang="en-US" sz="2400" dirty="0"/>
              <a:t>Even today when we do not organize parishes very often around ethnicity?</a:t>
            </a:r>
          </a:p>
          <a:p>
            <a:r>
              <a:rPr lang="en-US" sz="2400" dirty="0"/>
              <a:t>In what ways do we see our parish open to new people? </a:t>
            </a:r>
            <a:r>
              <a:rPr lang="en-US" sz="2400" dirty="0" smtClean="0"/>
              <a:t>How </a:t>
            </a:r>
            <a:r>
              <a:rPr lang="en-US" sz="2400" dirty="0"/>
              <a:t>do we invite, engage, and welcome new people into our parish? </a:t>
            </a:r>
            <a:r>
              <a:rPr lang="en-US" sz="2400" dirty="0" smtClean="0"/>
              <a:t>How </a:t>
            </a:r>
            <a:r>
              <a:rPr lang="en-US" sz="2400" dirty="0"/>
              <a:t>can we do this better today?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109514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0B9600-F406-4FB3-B3F4-ECCDC5AD95B5}"/>
              </a:ext>
            </a:extLst>
          </p:cNvPr>
          <p:cNvSpPr>
            <a:spLocks noGrp="1"/>
          </p:cNvSpPr>
          <p:nvPr>
            <p:ph type="title"/>
          </p:nvPr>
        </p:nvSpPr>
        <p:spPr/>
        <p:txBody>
          <a:bodyPr/>
          <a:lstStyle/>
          <a:p>
            <a:r>
              <a:rPr lang="en-US" b="1" dirty="0"/>
              <a:t/>
            </a:r>
            <a:br>
              <a:rPr lang="en-US" b="1" dirty="0"/>
            </a:br>
            <a:r>
              <a:rPr lang="en-US" b="1" dirty="0" smtClean="0"/>
              <a:t>Who </a:t>
            </a:r>
            <a:r>
              <a:rPr lang="en-US" b="1" dirty="0"/>
              <a:t>Is My Neighbor?</a:t>
            </a:r>
          </a:p>
        </p:txBody>
      </p:sp>
      <p:sp>
        <p:nvSpPr>
          <p:cNvPr id="3" name="Content Placeholder 2">
            <a:extLst>
              <a:ext uri="{FF2B5EF4-FFF2-40B4-BE49-F238E27FC236}">
                <a16:creationId xmlns:a16="http://schemas.microsoft.com/office/drawing/2014/main" xmlns="" id="{B84009B4-C8DA-4541-ACC1-3E794253205F}"/>
              </a:ext>
            </a:extLst>
          </p:cNvPr>
          <p:cNvSpPr>
            <a:spLocks noGrp="1"/>
          </p:cNvSpPr>
          <p:nvPr>
            <p:ph idx="1"/>
          </p:nvPr>
        </p:nvSpPr>
        <p:spPr/>
        <p:txBody>
          <a:bodyPr>
            <a:noAutofit/>
          </a:bodyPr>
          <a:lstStyle/>
          <a:p>
            <a:r>
              <a:rPr lang="en-US" sz="2400" dirty="0"/>
              <a:t>P. 71 reminds us of the parable of the Good Samaritan.</a:t>
            </a:r>
          </a:p>
          <a:p>
            <a:r>
              <a:rPr lang="en-US" sz="2400" dirty="0"/>
              <a:t>The Samaritan was the one despised by broader society, yet the Samaritan stops to help. </a:t>
            </a:r>
          </a:p>
          <a:p>
            <a:r>
              <a:rPr lang="en-US" sz="2400" dirty="0"/>
              <a:t>The teachings of Jesus have blossomed into the “social teaching of the Church” which took on new power in the 1800s under the influence of the Labor movement.</a:t>
            </a:r>
          </a:p>
          <a:p>
            <a:r>
              <a:rPr lang="en-US" sz="2400" dirty="0"/>
              <a:t>These teachings include: the inherent dignity of everyone; the preferential option for the poor; striving for peace, service, and compassion; global connectedness with all (solidarity); and working for justice in the world.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106370820"/>
      </p:ext>
    </p:extLst>
  </p:cSld>
  <p:clrMapOvr>
    <a:masterClrMapping/>
  </p:clrMapOvr>
</p:sld>
</file>

<file path=ppt/theme/theme1.xml><?xml version="1.0" encoding="utf-8"?>
<a:theme xmlns:a="http://schemas.openxmlformats.org/drawingml/2006/main" name="Facet">
  <a:themeElements>
    <a:clrScheme name="Custom 33">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253</TotalTime>
  <Words>1902</Words>
  <Application>Microsoft Office PowerPoint</Application>
  <PresentationFormat>Widescreen</PresentationFormat>
  <Paragraphs>86</Paragraphs>
  <Slides>15</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Trebuchet MS</vt:lpstr>
      <vt:lpstr>Wingdings 3</vt:lpstr>
      <vt:lpstr>Facet</vt:lpstr>
      <vt:lpstr>Catholic Discipleship</vt:lpstr>
      <vt:lpstr> Opening Prayer</vt:lpstr>
      <vt:lpstr> Orientation</vt:lpstr>
      <vt:lpstr> Objectives</vt:lpstr>
      <vt:lpstr> Community in the New Testament</vt:lpstr>
      <vt:lpstr> Community</vt:lpstr>
      <vt:lpstr>“Heresies” of Popular  American Religion</vt:lpstr>
      <vt:lpstr>Consolidating, Merging,  Closing Parishes</vt:lpstr>
      <vt:lpstr> Who Is My Neighbor?</vt:lpstr>
      <vt:lpstr> Covenant Expressed in Baptism</vt:lpstr>
      <vt:lpstr> Covenant Expressed in Marriage</vt:lpstr>
      <vt:lpstr> Covenant and Mission</vt:lpstr>
      <vt:lpstr> Spiritual Exercise (p. 76)</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22</cp:revision>
  <dcterms:created xsi:type="dcterms:W3CDTF">2018-10-03T19:01:30Z</dcterms:created>
  <dcterms:modified xsi:type="dcterms:W3CDTF">2018-11-05T17:02:40Z</dcterms:modified>
</cp:coreProperties>
</file>