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9"/>
  </p:notesMasterIdLst>
  <p:sldIdLst>
    <p:sldId id="256" r:id="rId2"/>
    <p:sldId id="257" r:id="rId3"/>
    <p:sldId id="258" r:id="rId4"/>
    <p:sldId id="273"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5" autoAdjust="0"/>
  </p:normalViewPr>
  <p:slideViewPr>
    <p:cSldViewPr snapToGrid="0">
      <p:cViewPr varScale="1">
        <p:scale>
          <a:sx n="83" d="100"/>
          <a:sy n="83" d="100"/>
        </p:scale>
        <p:origin x="126" y="1158"/>
      </p:cViewPr>
      <p:guideLst/>
    </p:cSldViewPr>
  </p:slideViewPr>
  <p:notesTextViewPr>
    <p:cViewPr>
      <p:scale>
        <a:sx n="1" d="1"/>
        <a:sy n="1" d="1"/>
      </p:scale>
      <p:origin x="0" y="0"/>
    </p:cViewPr>
  </p:notesTextViewPr>
  <p:notesViewPr>
    <p:cSldViewPr snapToGrid="0">
      <p:cViewPr>
        <p:scale>
          <a:sx n="134" d="100"/>
          <a:sy n="134" d="100"/>
        </p:scale>
        <p:origin x="1680" y="-21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65DCE6-4377-4B1E-90A8-9EF6DABC8296}"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8B3F4C-0A2A-4F25-8C89-67F611B5382E}" type="slidenum">
              <a:rPr lang="en-US" smtClean="0"/>
              <a:t>‹#›</a:t>
            </a:fld>
            <a:endParaRPr lang="en-US"/>
          </a:p>
        </p:txBody>
      </p:sp>
    </p:spTree>
    <p:extLst>
      <p:ext uri="{BB962C8B-B14F-4D97-AF65-F5344CB8AC3E}">
        <p14:creationId xmlns:p14="http://schemas.microsoft.com/office/powerpoint/2010/main" val="49535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group to share with people around them their impressions of changes that have happened in their parish community from 1950 to the present time.  Keep the observations general, and prevent people from turning things into a session for complaints.  See if any of them observe a drop-off in Mass attendance.  Then have them share in the larger group.  Keep this conversation to about 10-15 minutes. </a:t>
            </a:r>
          </a:p>
        </p:txBody>
      </p:sp>
      <p:sp>
        <p:nvSpPr>
          <p:cNvPr id="4" name="Slide Number Placeholder 3"/>
          <p:cNvSpPr>
            <a:spLocks noGrp="1"/>
          </p:cNvSpPr>
          <p:nvPr>
            <p:ph type="sldNum" sz="quarter" idx="10"/>
          </p:nvPr>
        </p:nvSpPr>
        <p:spPr/>
        <p:txBody>
          <a:bodyPr/>
          <a:lstStyle/>
          <a:p>
            <a:fld id="{258B3F4C-0A2A-4F25-8C89-67F611B5382E}" type="slidenum">
              <a:rPr lang="en-US" smtClean="0"/>
              <a:t>5</a:t>
            </a:fld>
            <a:endParaRPr lang="en-US"/>
          </a:p>
        </p:txBody>
      </p:sp>
    </p:spTree>
    <p:extLst>
      <p:ext uri="{BB962C8B-B14F-4D97-AF65-F5344CB8AC3E}">
        <p14:creationId xmlns:p14="http://schemas.microsoft.com/office/powerpoint/2010/main" val="3014398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2 during the week.  Make sure refreshments have ben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16</a:t>
            </a:fld>
            <a:endParaRPr lang="en-US"/>
          </a:p>
        </p:txBody>
      </p:sp>
    </p:spTree>
    <p:extLst>
      <p:ext uri="{BB962C8B-B14F-4D97-AF65-F5344CB8AC3E}">
        <p14:creationId xmlns:p14="http://schemas.microsoft.com/office/powerpoint/2010/main" val="1593149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8B3F4C-0A2A-4F25-8C89-67F611B5382E}" type="slidenum">
              <a:rPr lang="en-US" smtClean="0"/>
              <a:t>6</a:t>
            </a:fld>
            <a:endParaRPr lang="en-US"/>
          </a:p>
        </p:txBody>
      </p:sp>
    </p:spTree>
    <p:extLst>
      <p:ext uri="{BB962C8B-B14F-4D97-AF65-F5344CB8AC3E}">
        <p14:creationId xmlns:p14="http://schemas.microsoft.com/office/powerpoint/2010/main" val="3520617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group what they think about this idea.  How does it make them feel as lifelong Catholics or converts to the Church?  Take about 5 minutes for this.</a:t>
            </a:r>
          </a:p>
        </p:txBody>
      </p:sp>
      <p:sp>
        <p:nvSpPr>
          <p:cNvPr id="4" name="Slide Number Placeholder 3"/>
          <p:cNvSpPr>
            <a:spLocks noGrp="1"/>
          </p:cNvSpPr>
          <p:nvPr>
            <p:ph type="sldNum" sz="quarter" idx="10"/>
          </p:nvPr>
        </p:nvSpPr>
        <p:spPr/>
        <p:txBody>
          <a:bodyPr/>
          <a:lstStyle/>
          <a:p>
            <a:fld id="{258B3F4C-0A2A-4F25-8C89-67F611B5382E}" type="slidenum">
              <a:rPr lang="en-US" smtClean="0"/>
              <a:t>7</a:t>
            </a:fld>
            <a:endParaRPr lang="en-US"/>
          </a:p>
        </p:txBody>
      </p:sp>
    </p:spTree>
    <p:extLst>
      <p:ext uri="{BB962C8B-B14F-4D97-AF65-F5344CB8AC3E}">
        <p14:creationId xmlns:p14="http://schemas.microsoft.com/office/powerpoint/2010/main" val="117374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these questions in small groups of two or three; then invite the large group to share.  This might </a:t>
            </a:r>
            <a:r>
              <a:rPr lang="en-US"/>
              <a:t>take 5-10 </a:t>
            </a:r>
            <a:r>
              <a:rPr lang="en-US" dirty="0"/>
              <a:t>minutes.</a:t>
            </a:r>
          </a:p>
        </p:txBody>
      </p:sp>
      <p:sp>
        <p:nvSpPr>
          <p:cNvPr id="4" name="Slide Number Placeholder 3"/>
          <p:cNvSpPr>
            <a:spLocks noGrp="1"/>
          </p:cNvSpPr>
          <p:nvPr>
            <p:ph type="sldNum" sz="quarter" idx="10"/>
          </p:nvPr>
        </p:nvSpPr>
        <p:spPr/>
        <p:txBody>
          <a:bodyPr/>
          <a:lstStyle/>
          <a:p>
            <a:fld id="{258B3F4C-0A2A-4F25-8C89-67F611B5382E}" type="slidenum">
              <a:rPr lang="en-US" smtClean="0"/>
              <a:t>9</a:t>
            </a:fld>
            <a:endParaRPr lang="en-US"/>
          </a:p>
        </p:txBody>
      </p:sp>
    </p:spTree>
    <p:extLst>
      <p:ext uri="{BB962C8B-B14F-4D97-AF65-F5344CB8AC3E}">
        <p14:creationId xmlns:p14="http://schemas.microsoft.com/office/powerpoint/2010/main" val="112861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the group read this together out loud.  Ask them to study the words and to identify the phrase that seems most important to them.  Explore with the group whether this paragraph seems like something new and shocking or if they already have this sense about their own state of being baptized. </a:t>
            </a:r>
          </a:p>
        </p:txBody>
      </p:sp>
      <p:sp>
        <p:nvSpPr>
          <p:cNvPr id="4" name="Slide Number Placeholder 3"/>
          <p:cNvSpPr>
            <a:spLocks noGrp="1"/>
          </p:cNvSpPr>
          <p:nvPr>
            <p:ph type="sldNum" sz="quarter" idx="10"/>
          </p:nvPr>
        </p:nvSpPr>
        <p:spPr/>
        <p:txBody>
          <a:bodyPr/>
          <a:lstStyle/>
          <a:p>
            <a:fld id="{258B3F4C-0A2A-4F25-8C89-67F611B5382E}" type="slidenum">
              <a:rPr lang="en-US" smtClean="0"/>
              <a:t>10</a:t>
            </a:fld>
            <a:endParaRPr lang="en-US"/>
          </a:p>
        </p:txBody>
      </p:sp>
    </p:spTree>
    <p:extLst>
      <p:ext uri="{BB962C8B-B14F-4D97-AF65-F5344CB8AC3E}">
        <p14:creationId xmlns:p14="http://schemas.microsoft.com/office/powerpoint/2010/main" val="3332623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them select the answer they would choose and explain why they chose that.  (You can initially just ask them to raise their hands.)  As the group discusses, see if any of them would change from one estimate to the next. </a:t>
            </a:r>
          </a:p>
        </p:txBody>
      </p:sp>
      <p:sp>
        <p:nvSpPr>
          <p:cNvPr id="4" name="Slide Number Placeholder 3"/>
          <p:cNvSpPr>
            <a:spLocks noGrp="1"/>
          </p:cNvSpPr>
          <p:nvPr>
            <p:ph type="sldNum" sz="quarter" idx="10"/>
          </p:nvPr>
        </p:nvSpPr>
        <p:spPr/>
        <p:txBody>
          <a:bodyPr/>
          <a:lstStyle/>
          <a:p>
            <a:fld id="{258B3F4C-0A2A-4F25-8C89-67F611B5382E}" type="slidenum">
              <a:rPr lang="en-US" smtClean="0"/>
              <a:t>11</a:t>
            </a:fld>
            <a:endParaRPr lang="en-US"/>
          </a:p>
        </p:txBody>
      </p:sp>
    </p:spTree>
    <p:extLst>
      <p:ext uri="{BB962C8B-B14F-4D97-AF65-F5344CB8AC3E}">
        <p14:creationId xmlns:p14="http://schemas.microsoft.com/office/powerpoint/2010/main" val="1822062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group to identify which description fits MOST of the active Catholics they see at church on Sunday.  Tease out any ideas that seem strange to them (e.g., evangelized).  Let them discuss their observations and reasons.  Spend 10 minutes or so on this. </a:t>
            </a:r>
          </a:p>
        </p:txBody>
      </p:sp>
      <p:sp>
        <p:nvSpPr>
          <p:cNvPr id="4" name="Slide Number Placeholder 3"/>
          <p:cNvSpPr>
            <a:spLocks noGrp="1"/>
          </p:cNvSpPr>
          <p:nvPr>
            <p:ph type="sldNum" sz="quarter" idx="10"/>
          </p:nvPr>
        </p:nvSpPr>
        <p:spPr/>
        <p:txBody>
          <a:bodyPr/>
          <a:lstStyle/>
          <a:p>
            <a:fld id="{258B3F4C-0A2A-4F25-8C89-67F611B5382E}" type="slidenum">
              <a:rPr lang="en-US" smtClean="0"/>
              <a:t>12</a:t>
            </a:fld>
            <a:endParaRPr lang="en-US"/>
          </a:p>
        </p:txBody>
      </p:sp>
    </p:spTree>
    <p:extLst>
      <p:ext uri="{BB962C8B-B14F-4D97-AF65-F5344CB8AC3E}">
        <p14:creationId xmlns:p14="http://schemas.microsoft.com/office/powerpoint/2010/main" val="2644243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people to begin with their own response to these questions.  How do they think family members would respond?  What does their response say about them and Catholics they know?</a:t>
            </a:r>
          </a:p>
        </p:txBody>
      </p:sp>
      <p:sp>
        <p:nvSpPr>
          <p:cNvPr id="4" name="Slide Number Placeholder 3"/>
          <p:cNvSpPr>
            <a:spLocks noGrp="1"/>
          </p:cNvSpPr>
          <p:nvPr>
            <p:ph type="sldNum" sz="quarter" idx="10"/>
          </p:nvPr>
        </p:nvSpPr>
        <p:spPr/>
        <p:txBody>
          <a:bodyPr/>
          <a:lstStyle/>
          <a:p>
            <a:fld id="{258B3F4C-0A2A-4F25-8C89-67F611B5382E}" type="slidenum">
              <a:rPr lang="en-US" smtClean="0"/>
              <a:t>13</a:t>
            </a:fld>
            <a:endParaRPr lang="en-US"/>
          </a:p>
        </p:txBody>
      </p:sp>
    </p:spTree>
    <p:extLst>
      <p:ext uri="{BB962C8B-B14F-4D97-AF65-F5344CB8AC3E}">
        <p14:creationId xmlns:p14="http://schemas.microsoft.com/office/powerpoint/2010/main" val="1280703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Scripture, and ask people to pick out one word or phrase that strikes them.  Let them pray with that word in silence for 3 minutes.  Then invite them to present prayer petitions like we do on Sunday at the Prayer of the Faithful.  When this is finished, invite them to take the booklet home and finish their reflections, and ask them to use the questions on p. 7 for review during the week.</a:t>
            </a:r>
          </a:p>
        </p:txBody>
      </p:sp>
      <p:sp>
        <p:nvSpPr>
          <p:cNvPr id="4" name="Slide Number Placeholder 3"/>
          <p:cNvSpPr>
            <a:spLocks noGrp="1"/>
          </p:cNvSpPr>
          <p:nvPr>
            <p:ph type="sldNum" sz="quarter" idx="10"/>
          </p:nvPr>
        </p:nvSpPr>
        <p:spPr/>
        <p:txBody>
          <a:bodyPr/>
          <a:lstStyle/>
          <a:p>
            <a:fld id="{258B3F4C-0A2A-4F25-8C89-67F611B5382E}" type="slidenum">
              <a:rPr lang="en-US" smtClean="0"/>
              <a:t>15</a:t>
            </a:fld>
            <a:endParaRPr lang="en-US"/>
          </a:p>
        </p:txBody>
      </p:sp>
    </p:spTree>
    <p:extLst>
      <p:ext uri="{BB962C8B-B14F-4D97-AF65-F5344CB8AC3E}">
        <p14:creationId xmlns:p14="http://schemas.microsoft.com/office/powerpoint/2010/main" val="53978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3764947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82886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07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2799557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70326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3416332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1775492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206491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406264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C9343-9AC6-4CB3-9A28-8B0FABEE959D}"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3744931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5C9343-9AC6-4CB3-9A28-8B0FABEE959D}"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190911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5C9343-9AC6-4CB3-9A28-8B0FABEE959D}"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141860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5C9343-9AC6-4CB3-9A28-8B0FABEE959D}"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95283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C9343-9AC6-4CB3-9A28-8B0FABEE959D}"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419758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C9343-9AC6-4CB3-9A28-8B0FABEE959D}"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D02B4-72B1-4727-97BE-629B7E68AAEE}" type="slidenum">
              <a:rPr lang="en-US" smtClean="0"/>
              <a:t>‹#›</a:t>
            </a:fld>
            <a:endParaRPr lang="en-US"/>
          </a:p>
        </p:txBody>
      </p:sp>
    </p:spTree>
    <p:extLst>
      <p:ext uri="{BB962C8B-B14F-4D97-AF65-F5344CB8AC3E}">
        <p14:creationId xmlns:p14="http://schemas.microsoft.com/office/powerpoint/2010/main" val="39258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BD02B4-72B1-4727-97BE-629B7E68AAEE}" type="slidenum">
              <a:rPr lang="en-US" smtClean="0"/>
              <a:t>‹#›</a:t>
            </a:fld>
            <a:endParaRPr lang="en-US"/>
          </a:p>
        </p:txBody>
      </p:sp>
      <p:sp>
        <p:nvSpPr>
          <p:cNvPr id="5" name="Date Placeholder 4"/>
          <p:cNvSpPr>
            <a:spLocks noGrp="1"/>
          </p:cNvSpPr>
          <p:nvPr>
            <p:ph type="dt" sz="half" idx="10"/>
          </p:nvPr>
        </p:nvSpPr>
        <p:spPr/>
        <p:txBody>
          <a:bodyPr/>
          <a:lstStyle/>
          <a:p>
            <a:fld id="{4A5C9343-9AC6-4CB3-9A28-8B0FABEE959D}" type="datetimeFigureOut">
              <a:rPr lang="en-US" smtClean="0"/>
              <a:t>11/5/2018</a:t>
            </a:fld>
            <a:endParaRPr lang="en-US"/>
          </a:p>
        </p:txBody>
      </p:sp>
    </p:spTree>
    <p:extLst>
      <p:ext uri="{BB962C8B-B14F-4D97-AF65-F5344CB8AC3E}">
        <p14:creationId xmlns:p14="http://schemas.microsoft.com/office/powerpoint/2010/main" val="162608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5C9343-9AC6-4CB3-9A28-8B0FABEE959D}"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BD02B4-72B1-4727-97BE-629B7E68AAEE}" type="slidenum">
              <a:rPr lang="en-US" smtClean="0"/>
              <a:t>‹#›</a:t>
            </a:fld>
            <a:endParaRPr lang="en-US"/>
          </a:p>
        </p:txBody>
      </p:sp>
    </p:spTree>
    <p:extLst>
      <p:ext uri="{BB962C8B-B14F-4D97-AF65-F5344CB8AC3E}">
        <p14:creationId xmlns:p14="http://schemas.microsoft.com/office/powerpoint/2010/main" val="6090072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018E6D-1DA4-482C-A602-38927607EB6A}"/>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560186ED-35CB-4DBA-8DAF-F464AF11F50D}"/>
              </a:ext>
            </a:extLst>
          </p:cNvPr>
          <p:cNvSpPr>
            <a:spLocks noGrp="1"/>
          </p:cNvSpPr>
          <p:nvPr>
            <p:ph type="subTitle" idx="1"/>
          </p:nvPr>
        </p:nvSpPr>
        <p:spPr/>
        <p:txBody>
          <a:bodyPr>
            <a:normAutofit/>
          </a:bodyPr>
          <a:lstStyle/>
          <a:p>
            <a:r>
              <a:rPr lang="en-US" sz="2400" b="1" dirty="0"/>
              <a:t>Unit 1: Exploring the Issue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109500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F4CD2B-3DD3-4176-8A40-6642A2499B25}"/>
              </a:ext>
            </a:extLst>
          </p:cNvPr>
          <p:cNvSpPr>
            <a:spLocks noGrp="1"/>
          </p:cNvSpPr>
          <p:nvPr>
            <p:ph type="title"/>
          </p:nvPr>
        </p:nvSpPr>
        <p:spPr/>
        <p:txBody>
          <a:bodyPr/>
          <a:lstStyle/>
          <a:p>
            <a:r>
              <a:rPr lang="en-US" b="1" dirty="0" smtClean="0"/>
              <a:t/>
            </a:r>
            <a:br>
              <a:rPr lang="en-US" b="1" dirty="0" smtClean="0"/>
            </a:br>
            <a:r>
              <a:rPr lang="en-US" b="1" dirty="0" smtClean="0"/>
              <a:t>Baptism—Vatican </a:t>
            </a:r>
            <a:r>
              <a:rPr lang="en-US" b="1" dirty="0"/>
              <a:t>II</a:t>
            </a:r>
          </a:p>
        </p:txBody>
      </p:sp>
      <p:sp>
        <p:nvSpPr>
          <p:cNvPr id="3" name="Content Placeholder 2">
            <a:extLst>
              <a:ext uri="{FF2B5EF4-FFF2-40B4-BE49-F238E27FC236}">
                <a16:creationId xmlns:a16="http://schemas.microsoft.com/office/drawing/2014/main" xmlns="" id="{1C7DB2F0-306B-42F3-8F44-4743D9B0BB62}"/>
              </a:ext>
            </a:extLst>
          </p:cNvPr>
          <p:cNvSpPr>
            <a:spLocks noGrp="1"/>
          </p:cNvSpPr>
          <p:nvPr>
            <p:ph idx="1"/>
          </p:nvPr>
        </p:nvSpPr>
        <p:spPr>
          <a:xfrm>
            <a:off x="677334" y="2160589"/>
            <a:ext cx="8455091" cy="4697411"/>
          </a:xfrm>
        </p:spPr>
        <p:txBody>
          <a:bodyPr>
            <a:noAutofit/>
          </a:bodyPr>
          <a:lstStyle/>
          <a:p>
            <a:pPr marL="0" indent="0">
              <a:buNone/>
            </a:pPr>
            <a:r>
              <a:rPr lang="en-US" sz="2400" dirty="0"/>
              <a:t>The baptized, by regeneration and the anointing of the Holy Spirit, are consecrated as a spiritual house and a holy priesthood, in order that through all those works which are those of the Christian man they may offer spiritual sacrifices and proclaim the power of Him who has called them out of darkness into His marvelous light. </a:t>
            </a:r>
            <a:r>
              <a:rPr lang="en-US" sz="2400" dirty="0" smtClean="0"/>
              <a:t>Therefore </a:t>
            </a:r>
            <a:r>
              <a:rPr lang="en-US" sz="2400" dirty="0"/>
              <a:t>all the disciples of Christ, persevering in prayer and praising God, should present themselves as a living sacrifice, holy and pleasing to God. </a:t>
            </a:r>
            <a:r>
              <a:rPr lang="en-US" sz="2400" dirty="0" smtClean="0"/>
              <a:t>Everywhere </a:t>
            </a:r>
            <a:r>
              <a:rPr lang="en-US" sz="2400" dirty="0"/>
              <a:t>on earth they must bear witness to Christ and give an answer to those who seek an account of that hope of eternal life which is in </a:t>
            </a:r>
            <a:r>
              <a:rPr lang="en-US" sz="2400" dirty="0" smtClean="0"/>
              <a:t>them. </a:t>
            </a:r>
          </a:p>
          <a:p>
            <a:pPr marL="0" indent="0">
              <a:buNone/>
            </a:pPr>
            <a:r>
              <a:rPr lang="en-US" sz="2400" i="1" dirty="0" smtClean="0"/>
              <a:t>- </a:t>
            </a:r>
            <a:r>
              <a:rPr lang="en-US" sz="2400" i="1" dirty="0" smtClean="0"/>
              <a:t>Dogmatic </a:t>
            </a:r>
            <a:r>
              <a:rPr lang="en-US" sz="2400" i="1" dirty="0"/>
              <a:t>Constitution on the Church, #</a:t>
            </a:r>
            <a:r>
              <a:rPr lang="en-US" sz="2400" i="1" dirty="0" smtClean="0"/>
              <a:t>10</a:t>
            </a:r>
            <a:endParaRPr lang="en-US" sz="2400" i="1" dirty="0"/>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04382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FE5B7B-3201-485B-8D1A-8803232AD07E}"/>
              </a:ext>
            </a:extLst>
          </p:cNvPr>
          <p:cNvSpPr>
            <a:spLocks noGrp="1"/>
          </p:cNvSpPr>
          <p:nvPr>
            <p:ph type="title"/>
          </p:nvPr>
        </p:nvSpPr>
        <p:spPr/>
        <p:txBody>
          <a:bodyPr/>
          <a:lstStyle/>
          <a:p>
            <a:r>
              <a:rPr lang="en-US" b="1" dirty="0" smtClean="0"/>
              <a:t/>
            </a:r>
            <a:br>
              <a:rPr lang="en-US" b="1" dirty="0" smtClean="0"/>
            </a:br>
            <a:r>
              <a:rPr lang="en-US" b="1" dirty="0" smtClean="0"/>
              <a:t>Quick </a:t>
            </a:r>
            <a:r>
              <a:rPr lang="en-US" b="1" dirty="0"/>
              <a:t>Poll</a:t>
            </a:r>
          </a:p>
        </p:txBody>
      </p:sp>
      <p:sp>
        <p:nvSpPr>
          <p:cNvPr id="3" name="Content Placeholder 2">
            <a:extLst>
              <a:ext uri="{FF2B5EF4-FFF2-40B4-BE49-F238E27FC236}">
                <a16:creationId xmlns:a16="http://schemas.microsoft.com/office/drawing/2014/main" xmlns="" id="{09FE995D-4DCC-4EA9-8BB9-196D587DF65C}"/>
              </a:ext>
            </a:extLst>
          </p:cNvPr>
          <p:cNvSpPr>
            <a:spLocks noGrp="1"/>
          </p:cNvSpPr>
          <p:nvPr>
            <p:ph idx="1"/>
          </p:nvPr>
        </p:nvSpPr>
        <p:spPr/>
        <p:txBody>
          <a:bodyPr>
            <a:normAutofit/>
          </a:bodyPr>
          <a:lstStyle/>
          <a:p>
            <a:pPr marL="0" indent="0" algn="ctr">
              <a:buNone/>
            </a:pPr>
            <a:r>
              <a:rPr lang="en-US" sz="2800" dirty="0" smtClean="0"/>
              <a:t>If </a:t>
            </a:r>
            <a:r>
              <a:rPr lang="en-US" sz="2800" dirty="0"/>
              <a:t>someone on Sunday asked how many in our </a:t>
            </a:r>
            <a:r>
              <a:rPr lang="en-US" sz="2800" dirty="0" smtClean="0"/>
              <a:t>congregation saw </a:t>
            </a:r>
            <a:r>
              <a:rPr lang="en-US" sz="2800" dirty="0"/>
              <a:t>themselves as disciples, how </a:t>
            </a:r>
            <a:r>
              <a:rPr lang="en-US" sz="2800" dirty="0" smtClean="0"/>
              <a:t>many do </a:t>
            </a:r>
            <a:r>
              <a:rPr lang="en-US" sz="2800" dirty="0"/>
              <a:t>you think would raise their hands?</a:t>
            </a:r>
          </a:p>
          <a:p>
            <a:pPr>
              <a:buFont typeface="Wingdings" panose="05000000000000000000" pitchFamily="2" charset="2"/>
              <a:buChar char="q"/>
            </a:pPr>
            <a:r>
              <a:rPr lang="en-US" sz="2800" dirty="0" smtClean="0"/>
              <a:t>10</a:t>
            </a:r>
            <a:r>
              <a:rPr lang="en-US" sz="2800" dirty="0"/>
              <a:t>%</a:t>
            </a:r>
          </a:p>
          <a:p>
            <a:pPr>
              <a:buFont typeface="Wingdings" panose="05000000000000000000" pitchFamily="2" charset="2"/>
              <a:buChar char="q"/>
            </a:pPr>
            <a:r>
              <a:rPr lang="en-US" sz="2800" dirty="0" smtClean="0"/>
              <a:t>25</a:t>
            </a:r>
            <a:r>
              <a:rPr lang="en-US" sz="2800" dirty="0"/>
              <a:t>%</a:t>
            </a:r>
          </a:p>
          <a:p>
            <a:pPr>
              <a:buFont typeface="Wingdings" panose="05000000000000000000" pitchFamily="2" charset="2"/>
              <a:buChar char="q"/>
            </a:pPr>
            <a:r>
              <a:rPr lang="en-US" sz="2800" dirty="0" smtClean="0"/>
              <a:t>50</a:t>
            </a:r>
            <a:r>
              <a:rPr lang="en-US" sz="2800" dirty="0"/>
              <a:t>%</a:t>
            </a:r>
          </a:p>
          <a:p>
            <a:pPr>
              <a:buFont typeface="Wingdings" panose="05000000000000000000" pitchFamily="2" charset="2"/>
              <a:buChar char="q"/>
            </a:pPr>
            <a:r>
              <a:rPr lang="en-US" sz="2800" dirty="0" smtClean="0"/>
              <a:t>75</a:t>
            </a:r>
            <a:r>
              <a:rPr lang="en-US" sz="2800" dirty="0"/>
              <a:t>% or more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06966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467C6-0DAE-4587-961C-85F0B29FECC5}"/>
              </a:ext>
            </a:extLst>
          </p:cNvPr>
          <p:cNvSpPr>
            <a:spLocks noGrp="1"/>
          </p:cNvSpPr>
          <p:nvPr>
            <p:ph type="title"/>
          </p:nvPr>
        </p:nvSpPr>
        <p:spPr/>
        <p:txBody>
          <a:bodyPr/>
          <a:lstStyle/>
          <a:p>
            <a:r>
              <a:rPr lang="en-US" b="1" dirty="0"/>
              <a:t>Possible Catholic Attitudes on Discipleship</a:t>
            </a:r>
          </a:p>
        </p:txBody>
      </p:sp>
      <p:sp>
        <p:nvSpPr>
          <p:cNvPr id="3" name="Content Placeholder 2">
            <a:extLst>
              <a:ext uri="{FF2B5EF4-FFF2-40B4-BE49-F238E27FC236}">
                <a16:creationId xmlns:a16="http://schemas.microsoft.com/office/drawing/2014/main" xmlns="" id="{D034F622-03F5-40C3-8588-66F0D7CA2735}"/>
              </a:ext>
            </a:extLst>
          </p:cNvPr>
          <p:cNvSpPr>
            <a:spLocks noGrp="1"/>
          </p:cNvSpPr>
          <p:nvPr>
            <p:ph idx="1"/>
          </p:nvPr>
        </p:nvSpPr>
        <p:spPr/>
        <p:txBody>
          <a:bodyPr>
            <a:noAutofit/>
          </a:bodyPr>
          <a:lstStyle/>
          <a:p>
            <a:pPr lvl="0"/>
            <a:r>
              <a:rPr lang="en-US" sz="2400" dirty="0"/>
              <a:t>Catholics have received the sacraments but are not evangelized or catechized.</a:t>
            </a:r>
          </a:p>
          <a:p>
            <a:pPr lvl="0"/>
            <a:r>
              <a:rPr lang="en-US" sz="2400" dirty="0"/>
              <a:t>Catholics learn their catechism but are not evangelized.</a:t>
            </a:r>
          </a:p>
          <a:p>
            <a:pPr lvl="0"/>
            <a:r>
              <a:rPr lang="en-US" sz="2400" dirty="0"/>
              <a:t>Catholic formation, for youth or adults, does not produce intentional disciples.</a:t>
            </a:r>
          </a:p>
          <a:p>
            <a:pPr lvl="0"/>
            <a:r>
              <a:rPr lang="en-US" sz="2400" dirty="0"/>
              <a:t>Catholics go through some of the motions, but they’ve never committed themselves to a personal relationship with Christ.</a:t>
            </a:r>
          </a:p>
          <a:p>
            <a:pPr lvl="0"/>
            <a:r>
              <a:rPr lang="en-US" sz="2400" dirty="0"/>
              <a:t>Practicing Catholics live as disciples but have not been trained to recognize this in their lives.</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121702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CD93AE-73F5-482B-ACF0-6F7E4DEFF304}"/>
              </a:ext>
            </a:extLst>
          </p:cNvPr>
          <p:cNvSpPr>
            <a:spLocks noGrp="1"/>
          </p:cNvSpPr>
          <p:nvPr>
            <p:ph type="title"/>
          </p:nvPr>
        </p:nvSpPr>
        <p:spPr/>
        <p:txBody>
          <a:bodyPr/>
          <a:lstStyle/>
          <a:p>
            <a:r>
              <a:rPr lang="en-US" b="1" dirty="0" smtClean="0"/>
              <a:t/>
            </a:r>
            <a:br>
              <a:rPr lang="en-US" b="1" dirty="0" smtClean="0"/>
            </a:br>
            <a:r>
              <a:rPr lang="en-US" b="1" dirty="0" smtClean="0"/>
              <a:t>Catholics </a:t>
            </a:r>
            <a:r>
              <a:rPr lang="en-US" b="1" dirty="0"/>
              <a:t>and Scripture</a:t>
            </a:r>
          </a:p>
        </p:txBody>
      </p:sp>
      <p:sp>
        <p:nvSpPr>
          <p:cNvPr id="3" name="Content Placeholder 2">
            <a:extLst>
              <a:ext uri="{FF2B5EF4-FFF2-40B4-BE49-F238E27FC236}">
                <a16:creationId xmlns:a16="http://schemas.microsoft.com/office/drawing/2014/main" xmlns="" id="{4F2CD86F-FA90-4AA8-B0B7-0C556CB52E8D}"/>
              </a:ext>
            </a:extLst>
          </p:cNvPr>
          <p:cNvSpPr>
            <a:spLocks noGrp="1"/>
          </p:cNvSpPr>
          <p:nvPr>
            <p:ph idx="1"/>
          </p:nvPr>
        </p:nvSpPr>
        <p:spPr/>
        <p:txBody>
          <a:bodyPr>
            <a:noAutofit/>
          </a:bodyPr>
          <a:lstStyle/>
          <a:p>
            <a:pPr marL="0" indent="0">
              <a:buNone/>
            </a:pPr>
            <a:r>
              <a:rPr lang="en-US" sz="2400" dirty="0"/>
              <a:t>At Church on Sundays, Catholics are regularly asked some pointed questions from the Scriptures, particularly the Gospels</a:t>
            </a:r>
            <a:r>
              <a:rPr lang="en-US" sz="2400" dirty="0" smtClean="0"/>
              <a:t>. </a:t>
            </a:r>
            <a:r>
              <a:rPr lang="en-US" sz="2400" dirty="0"/>
              <a:t>Although we do not state our responses out loud, we are responding in our hearts</a:t>
            </a:r>
            <a:r>
              <a:rPr lang="en-US" sz="2400" dirty="0" smtClean="0"/>
              <a:t>. </a:t>
            </a:r>
            <a:r>
              <a:rPr lang="en-US" sz="2400" dirty="0"/>
              <a:t>Here are some questions from </a:t>
            </a:r>
            <a:r>
              <a:rPr lang="en-US" sz="2400" dirty="0" smtClean="0"/>
              <a:t>Jesus... </a:t>
            </a:r>
            <a:r>
              <a:rPr lang="en-US" sz="2400" dirty="0"/>
              <a:t>What would Catholics say?</a:t>
            </a:r>
          </a:p>
          <a:p>
            <a:pPr marL="0" indent="0">
              <a:buNone/>
            </a:pPr>
            <a:endParaRPr lang="en-US" sz="2400" dirty="0"/>
          </a:p>
          <a:p>
            <a:pPr lvl="0" algn="ctr"/>
            <a:r>
              <a:rPr lang="en-US" sz="2400" dirty="0"/>
              <a:t>Who do you say that I am? (Matthew 16:13)</a:t>
            </a:r>
          </a:p>
          <a:p>
            <a:pPr lvl="0" algn="ctr"/>
            <a:r>
              <a:rPr lang="en-US" sz="2400" dirty="0"/>
              <a:t>Will you also depart from me? (John 6:67)</a:t>
            </a:r>
          </a:p>
          <a:p>
            <a:pPr lvl="0" algn="ctr"/>
            <a:r>
              <a:rPr lang="en-US" sz="2400" dirty="0"/>
              <a:t>You, come! </a:t>
            </a:r>
            <a:r>
              <a:rPr lang="en-US" sz="2400" dirty="0" smtClean="0"/>
              <a:t>Follow </a:t>
            </a:r>
            <a:r>
              <a:rPr lang="en-US" sz="2400" dirty="0"/>
              <a:t>me. (Matthew 9:9)</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82511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2D3A40-C268-4E53-B384-49F9F6FF51AA}"/>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5)</a:t>
            </a:r>
          </a:p>
        </p:txBody>
      </p:sp>
      <p:sp>
        <p:nvSpPr>
          <p:cNvPr id="3" name="Content Placeholder 2">
            <a:extLst>
              <a:ext uri="{FF2B5EF4-FFF2-40B4-BE49-F238E27FC236}">
                <a16:creationId xmlns:a16="http://schemas.microsoft.com/office/drawing/2014/main" xmlns="" id="{A504D714-FEE6-4291-A1BB-F7610D845BEB}"/>
              </a:ext>
            </a:extLst>
          </p:cNvPr>
          <p:cNvSpPr>
            <a:spLocks noGrp="1"/>
          </p:cNvSpPr>
          <p:nvPr>
            <p:ph idx="1"/>
          </p:nvPr>
        </p:nvSpPr>
        <p:spPr/>
        <p:txBody>
          <a:bodyPr>
            <a:normAutofit/>
          </a:bodyPr>
          <a:lstStyle/>
          <a:p>
            <a:r>
              <a:rPr lang="en-US" sz="2400" dirty="0"/>
              <a:t>Spend a few moments with this exercise in which you find yourself suddenly talking with Jesus.</a:t>
            </a:r>
          </a:p>
          <a:p>
            <a:r>
              <a:rPr lang="en-US" sz="2400" dirty="0"/>
              <a:t>Reflect for 5-10 minutes, and begin writing your thoughts.  You do not have to complete this exercise now.  </a:t>
            </a:r>
          </a:p>
          <a:p>
            <a:r>
              <a:rPr lang="en-US" sz="2400" dirty="0"/>
              <a:t>Share for one minute with the person next to you what this exercise evoked in you as you were trying to do it.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453120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B5CB8F-567B-4F85-AF02-DDA546369AFA}"/>
              </a:ext>
            </a:extLst>
          </p:cNvPr>
          <p:cNvSpPr>
            <a:spLocks noGrp="1"/>
          </p:cNvSpPr>
          <p:nvPr>
            <p:ph type="title"/>
          </p:nvPr>
        </p:nvSpPr>
        <p:spPr/>
        <p:txBody>
          <a:bodyPr/>
          <a:lstStyle/>
          <a:p>
            <a:r>
              <a:rPr lang="en-US" b="1" dirty="0" smtClean="0"/>
              <a:t/>
            </a:r>
            <a:br>
              <a:rPr lang="en-US" b="1" dirty="0" smtClean="0"/>
            </a:br>
            <a:r>
              <a:rPr lang="en-US" b="1" dirty="0"/>
              <a:t>Scripture—Matthew </a:t>
            </a:r>
            <a:r>
              <a:rPr lang="en-US" b="1" dirty="0"/>
              <a:t>16:13-16</a:t>
            </a:r>
          </a:p>
        </p:txBody>
      </p:sp>
      <p:sp>
        <p:nvSpPr>
          <p:cNvPr id="3" name="Content Placeholder 2">
            <a:extLst>
              <a:ext uri="{FF2B5EF4-FFF2-40B4-BE49-F238E27FC236}">
                <a16:creationId xmlns:a16="http://schemas.microsoft.com/office/drawing/2014/main" xmlns="" id="{F90104CC-B1F9-42D0-9C74-0819FB19AFA9}"/>
              </a:ext>
            </a:extLst>
          </p:cNvPr>
          <p:cNvSpPr>
            <a:spLocks noGrp="1"/>
          </p:cNvSpPr>
          <p:nvPr>
            <p:ph idx="1"/>
          </p:nvPr>
        </p:nvSpPr>
        <p:spPr/>
        <p:txBody>
          <a:bodyPr>
            <a:noAutofit/>
          </a:bodyPr>
          <a:lstStyle/>
          <a:p>
            <a:pPr marL="0" indent="0">
              <a:buNone/>
            </a:pPr>
            <a:r>
              <a:rPr lang="en-US" sz="2800" dirty="0"/>
              <a:t>When Jesus went into the region of Caesarea Philippi,</a:t>
            </a:r>
            <a:r>
              <a:rPr lang="en-US" sz="2800" baseline="30000" dirty="0"/>
              <a:t> </a:t>
            </a:r>
            <a:r>
              <a:rPr lang="en-US" sz="2800" dirty="0"/>
              <a:t>he asked his disciples, “Who do people say that the Son of Man is</a:t>
            </a:r>
            <a:r>
              <a:rPr lang="en-US" sz="2800" dirty="0" smtClean="0"/>
              <a:t>?” </a:t>
            </a:r>
            <a:r>
              <a:rPr lang="en-US" sz="2800" dirty="0"/>
              <a:t>They replied, “Some say John the Baptist,</a:t>
            </a:r>
            <a:r>
              <a:rPr lang="en-US" sz="2800" baseline="30000" dirty="0"/>
              <a:t> </a:t>
            </a:r>
            <a:r>
              <a:rPr lang="en-US" sz="2800" dirty="0"/>
              <a:t>others Elijah, still others Jeremiah or one of the prophets</a:t>
            </a:r>
            <a:r>
              <a:rPr lang="en-US" sz="2800" dirty="0" smtClean="0"/>
              <a:t>.” </a:t>
            </a:r>
            <a:r>
              <a:rPr lang="en-US" sz="2800" dirty="0"/>
              <a:t>He said to them, “But who do you say that I am?” Simon Peter said in reply, “You are the Messiah, the Son of the living God</a:t>
            </a:r>
            <a:r>
              <a:rPr lang="en-US" sz="2800" dirty="0" smtClean="0"/>
              <a:t>.”</a:t>
            </a:r>
            <a:endParaRPr lang="en-US" sz="28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202610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rmAutofit/>
          </a:bodyPr>
          <a:lstStyle/>
          <a:p>
            <a:r>
              <a:rPr lang="en-US" sz="2800" dirty="0"/>
              <a:t>Thank you for coming and participating.</a:t>
            </a:r>
          </a:p>
          <a:p>
            <a:r>
              <a:rPr lang="en-US" sz="2800" dirty="0"/>
              <a:t>Please think of bringing a friend along next week.</a:t>
            </a:r>
          </a:p>
          <a:p>
            <a:r>
              <a:rPr lang="en-US" sz="2800" dirty="0"/>
              <a:t>We invite you to spend some time in hospitality after our session.</a:t>
            </a:r>
          </a:p>
          <a:p>
            <a:r>
              <a:rPr lang="en-US" sz="28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49337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6499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will help us explore dimensions of what it means to be a missionary disciple in the Church today.</a:t>
            </a:r>
          </a:p>
          <a:p>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562E3-420C-483C-922F-2326AF3D93CF}"/>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31A5B643-C609-41A6-BF57-7E7E6D2ADBDD}"/>
              </a:ext>
            </a:extLst>
          </p:cNvPr>
          <p:cNvSpPr>
            <a:spLocks noGrp="1"/>
          </p:cNvSpPr>
          <p:nvPr>
            <p:ph idx="1"/>
          </p:nvPr>
        </p:nvSpPr>
        <p:spPr/>
        <p:txBody>
          <a:bodyPr>
            <a:normAutofit/>
          </a:bodyPr>
          <a:lstStyle/>
          <a:p>
            <a:r>
              <a:rPr lang="en-US" sz="2400" dirty="0"/>
              <a:t>To open basic questions about Catholic experience today</a:t>
            </a:r>
          </a:p>
          <a:p>
            <a:r>
              <a:rPr lang="en-US" sz="2400" dirty="0"/>
              <a:t>To begin to explore the question of discipleship</a:t>
            </a:r>
          </a:p>
          <a:p>
            <a:r>
              <a:rPr lang="en-US" sz="2400" dirty="0"/>
              <a:t>To learn why the idea has emerged in recent history </a:t>
            </a:r>
          </a:p>
          <a:p>
            <a:r>
              <a:rPr lang="en-US" sz="2400" dirty="0"/>
              <a:t>To look at the sacramental basis of discipleship, especially Baptism and the Eucharist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291544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8E4943-D35A-4E92-9BF4-15E87FBC469E}"/>
              </a:ext>
            </a:extLst>
          </p:cNvPr>
          <p:cNvSpPr>
            <a:spLocks noGrp="1"/>
          </p:cNvSpPr>
          <p:nvPr>
            <p:ph type="title"/>
          </p:nvPr>
        </p:nvSpPr>
        <p:spPr/>
        <p:txBody>
          <a:bodyPr/>
          <a:lstStyle/>
          <a:p>
            <a:r>
              <a:rPr lang="en-US" b="1" dirty="0" smtClean="0"/>
              <a:t/>
            </a:r>
            <a:br>
              <a:rPr lang="en-US" b="1" dirty="0" smtClean="0"/>
            </a:br>
            <a:r>
              <a:rPr lang="en-US" b="1" dirty="0" smtClean="0"/>
              <a:t>Some </a:t>
            </a:r>
            <a:r>
              <a:rPr lang="en-US" b="1" dirty="0"/>
              <a:t>Background</a:t>
            </a:r>
          </a:p>
        </p:txBody>
      </p:sp>
      <p:sp>
        <p:nvSpPr>
          <p:cNvPr id="3" name="Content Placeholder 2">
            <a:extLst>
              <a:ext uri="{FF2B5EF4-FFF2-40B4-BE49-F238E27FC236}">
                <a16:creationId xmlns:a16="http://schemas.microsoft.com/office/drawing/2014/main" xmlns="" id="{D86C8509-B382-430A-9FE5-EB2B85170D82}"/>
              </a:ext>
            </a:extLst>
          </p:cNvPr>
          <p:cNvSpPr>
            <a:spLocks noGrp="1"/>
          </p:cNvSpPr>
          <p:nvPr>
            <p:ph idx="1"/>
          </p:nvPr>
        </p:nvSpPr>
        <p:spPr/>
        <p:txBody>
          <a:bodyPr>
            <a:noAutofit/>
          </a:bodyPr>
          <a:lstStyle/>
          <a:p>
            <a:r>
              <a:rPr lang="en-US" sz="2400" dirty="0"/>
              <a:t>We have been through a huge transition as a Church, from mostly ethnic small-town or urban parish communities to acculturated Catholics living in suburbs. </a:t>
            </a:r>
            <a:r>
              <a:rPr lang="en-US" sz="2400" dirty="0" smtClean="0"/>
              <a:t>Some </a:t>
            </a:r>
            <a:r>
              <a:rPr lang="en-US" sz="2400" dirty="0"/>
              <a:t>Latino and Asian communities experience a more ethnic community, but most Catholics do not.</a:t>
            </a:r>
          </a:p>
          <a:p>
            <a:r>
              <a:rPr lang="en-US" sz="2400" dirty="0"/>
              <a:t>We are also experiencing a severe drop in church participation, especially in terms of younger generations.</a:t>
            </a:r>
          </a:p>
          <a:p>
            <a:r>
              <a:rPr lang="en-US" sz="2400" dirty="0"/>
              <a:t>But millions of Catholics in the US still do practice their faith on a regular basis, and many young families attend church with their children.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0945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DD0941-FC77-46CD-A946-1396CF9E03FB}"/>
              </a:ext>
            </a:extLst>
          </p:cNvPr>
          <p:cNvSpPr>
            <a:spLocks noGrp="1"/>
          </p:cNvSpPr>
          <p:nvPr>
            <p:ph type="title"/>
          </p:nvPr>
        </p:nvSpPr>
        <p:spPr/>
        <p:txBody>
          <a:bodyPr/>
          <a:lstStyle/>
          <a:p>
            <a:r>
              <a:rPr lang="en-US" b="1" dirty="0" smtClean="0"/>
              <a:t/>
            </a:r>
            <a:br>
              <a:rPr lang="en-US" b="1" dirty="0" smtClean="0"/>
            </a:br>
            <a:r>
              <a:rPr lang="en-US" b="1" dirty="0" smtClean="0"/>
              <a:t>Popes</a:t>
            </a:r>
            <a:endParaRPr lang="en-US" b="1" dirty="0"/>
          </a:p>
        </p:txBody>
      </p:sp>
      <p:sp>
        <p:nvSpPr>
          <p:cNvPr id="3" name="Content Placeholder 2">
            <a:extLst>
              <a:ext uri="{FF2B5EF4-FFF2-40B4-BE49-F238E27FC236}">
                <a16:creationId xmlns:a16="http://schemas.microsoft.com/office/drawing/2014/main" xmlns="" id="{626D4466-669F-4CBB-B348-98A4F919D604}"/>
              </a:ext>
            </a:extLst>
          </p:cNvPr>
          <p:cNvSpPr>
            <a:spLocks noGrp="1"/>
          </p:cNvSpPr>
          <p:nvPr>
            <p:ph idx="1"/>
          </p:nvPr>
        </p:nvSpPr>
        <p:spPr>
          <a:xfrm>
            <a:off x="677334" y="2160589"/>
            <a:ext cx="8455091" cy="3880773"/>
          </a:xfrm>
        </p:spPr>
        <p:txBody>
          <a:bodyPr>
            <a:normAutofit/>
          </a:bodyPr>
          <a:lstStyle/>
          <a:p>
            <a:r>
              <a:rPr lang="en-US" sz="2400" dirty="0"/>
              <a:t>St. John XXIII—Vatican II—pilgrim people serving together to accomplish the mission of Jesus</a:t>
            </a:r>
          </a:p>
          <a:p>
            <a:r>
              <a:rPr lang="en-US" sz="2400" dirty="0"/>
              <a:t>St. Paul VI—said “evangelization is the basic mission of the Church”</a:t>
            </a:r>
          </a:p>
          <a:p>
            <a:r>
              <a:rPr lang="en-US" sz="2400" dirty="0"/>
              <a:t>St. John Paul II—talked about the “New Evangelization”</a:t>
            </a:r>
          </a:p>
          <a:p>
            <a:r>
              <a:rPr lang="en-US" sz="2400" dirty="0"/>
              <a:t>Pope Benedict XVI</a:t>
            </a:r>
            <a:r>
              <a:rPr lang="en-US" sz="2400" dirty="0">
                <a:solidFill>
                  <a:prstClr val="black"/>
                </a:solidFill>
              </a:rPr>
              <a:t>—</a:t>
            </a:r>
            <a:r>
              <a:rPr lang="en-US" sz="2400" dirty="0"/>
              <a:t>called for a synod on the New Evangelization, which met in 2012</a:t>
            </a:r>
          </a:p>
          <a:p>
            <a:r>
              <a:rPr lang="en-US" sz="2400" dirty="0"/>
              <a:t>Pope Francis</a:t>
            </a:r>
            <a:r>
              <a:rPr lang="en-US" sz="2400" dirty="0">
                <a:solidFill>
                  <a:prstClr val="black"/>
                </a:solidFill>
              </a:rPr>
              <a:t>—</a:t>
            </a:r>
            <a:r>
              <a:rPr lang="en-US" sz="2400" dirty="0"/>
              <a:t>calls us to be “missionary disciples”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017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A10799-7E3B-4688-9798-22958094BA49}"/>
              </a:ext>
            </a:extLst>
          </p:cNvPr>
          <p:cNvSpPr>
            <a:spLocks noGrp="1"/>
          </p:cNvSpPr>
          <p:nvPr>
            <p:ph type="title"/>
          </p:nvPr>
        </p:nvSpPr>
        <p:spPr/>
        <p:txBody>
          <a:bodyPr/>
          <a:lstStyle/>
          <a:p>
            <a:r>
              <a:rPr lang="en-US" b="1" dirty="0" smtClean="0"/>
              <a:t/>
            </a:r>
            <a:br>
              <a:rPr lang="en-US" b="1" dirty="0" smtClean="0"/>
            </a:br>
            <a:r>
              <a:rPr lang="en-US" b="1" dirty="0" smtClean="0"/>
              <a:t>Basic </a:t>
            </a:r>
            <a:r>
              <a:rPr lang="en-US" b="1" dirty="0"/>
              <a:t>Question</a:t>
            </a:r>
          </a:p>
        </p:txBody>
      </p:sp>
      <p:sp>
        <p:nvSpPr>
          <p:cNvPr id="3" name="Content Placeholder 2">
            <a:extLst>
              <a:ext uri="{FF2B5EF4-FFF2-40B4-BE49-F238E27FC236}">
                <a16:creationId xmlns:a16="http://schemas.microsoft.com/office/drawing/2014/main" xmlns="" id="{AADD94E1-710C-4E42-87AF-CB36D3ECCEC3}"/>
              </a:ext>
            </a:extLst>
          </p:cNvPr>
          <p:cNvSpPr>
            <a:spLocks noGrp="1"/>
          </p:cNvSpPr>
          <p:nvPr>
            <p:ph idx="1"/>
          </p:nvPr>
        </p:nvSpPr>
        <p:spPr/>
        <p:txBody>
          <a:bodyPr>
            <a:normAutofit/>
          </a:bodyPr>
          <a:lstStyle/>
          <a:p>
            <a:pPr marL="0" indent="0" algn="ctr">
              <a:buNone/>
            </a:pPr>
            <a:r>
              <a:rPr lang="en-US" sz="2400" b="1" dirty="0" smtClean="0"/>
              <a:t>Are </a:t>
            </a:r>
            <a:r>
              <a:rPr lang="en-US" sz="2400" b="1" dirty="0"/>
              <a:t>Catholics called to be </a:t>
            </a:r>
            <a:r>
              <a:rPr lang="en-US" sz="2400" b="1" dirty="0">
                <a:solidFill>
                  <a:srgbClr val="6C79BA"/>
                </a:solidFill>
              </a:rPr>
              <a:t>disciples</a:t>
            </a:r>
            <a:r>
              <a:rPr lang="en-US" sz="2400" b="1" dirty="0"/>
              <a:t>?</a:t>
            </a:r>
          </a:p>
          <a:p>
            <a:pPr marL="0" indent="0" algn="ctr">
              <a:buNone/>
            </a:pPr>
            <a:r>
              <a:rPr lang="en-US" sz="2400" b="1" dirty="0" smtClean="0"/>
              <a:t>Is </a:t>
            </a:r>
            <a:r>
              <a:rPr lang="en-US" sz="2400" b="1" dirty="0"/>
              <a:t>this something new for us?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471261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C4438-428E-42C0-BA8B-2932C00833AF}"/>
              </a:ext>
            </a:extLst>
          </p:cNvPr>
          <p:cNvSpPr>
            <a:spLocks noGrp="1"/>
          </p:cNvSpPr>
          <p:nvPr>
            <p:ph type="title"/>
          </p:nvPr>
        </p:nvSpPr>
        <p:spPr/>
        <p:txBody>
          <a:bodyPr/>
          <a:lstStyle/>
          <a:p>
            <a:r>
              <a:rPr lang="en-US" b="1" dirty="0" smtClean="0"/>
              <a:t/>
            </a:r>
            <a:br>
              <a:rPr lang="en-US" b="1" dirty="0" smtClean="0"/>
            </a:br>
            <a:r>
              <a:rPr lang="en-US" b="1" dirty="0" smtClean="0"/>
              <a:t>Receiving </a:t>
            </a:r>
            <a:r>
              <a:rPr lang="en-US" b="1" dirty="0"/>
              <a:t>Holy Communion</a:t>
            </a:r>
          </a:p>
        </p:txBody>
      </p:sp>
      <p:sp>
        <p:nvSpPr>
          <p:cNvPr id="3" name="Content Placeholder 2">
            <a:extLst>
              <a:ext uri="{FF2B5EF4-FFF2-40B4-BE49-F238E27FC236}">
                <a16:creationId xmlns:a16="http://schemas.microsoft.com/office/drawing/2014/main" xmlns="" id="{5E6C7096-D214-4E03-B679-D1C45DFB2B23}"/>
              </a:ext>
            </a:extLst>
          </p:cNvPr>
          <p:cNvSpPr>
            <a:spLocks noGrp="1"/>
          </p:cNvSpPr>
          <p:nvPr>
            <p:ph idx="1"/>
          </p:nvPr>
        </p:nvSpPr>
        <p:spPr/>
        <p:txBody>
          <a:bodyPr>
            <a:normAutofit/>
          </a:bodyPr>
          <a:lstStyle/>
          <a:p>
            <a:r>
              <a:rPr lang="en-US" sz="2400" dirty="0"/>
              <a:t>Before St. Pius X (reigned 1903-1914), Catholics received Communion, for the most part, once or twice a year. </a:t>
            </a:r>
          </a:p>
          <a:p>
            <a:r>
              <a:rPr lang="en-US" sz="2400" dirty="0"/>
              <a:t>He called for frequent reception of Holy Communion.  </a:t>
            </a:r>
          </a:p>
          <a:p>
            <a:r>
              <a:rPr lang="en-US" sz="2400" dirty="0"/>
              <a:t>He also allowed children to receive communion from the age of “reason” (usually accounted as 7) when they could recognize the difference between ordinary bread and Holy Communion. </a:t>
            </a:r>
          </a:p>
          <a:p>
            <a:r>
              <a:rPr lang="en-US" sz="2400" dirty="0"/>
              <a:t>Some parishes that gave Communion 400 times in 1905 gave Communion 15,000 times in 1925.</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51945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E1141D-6B07-492A-AC1B-DDB66A94F379}"/>
              </a:ext>
            </a:extLst>
          </p:cNvPr>
          <p:cNvSpPr>
            <a:spLocks noGrp="1"/>
          </p:cNvSpPr>
          <p:nvPr>
            <p:ph type="title"/>
          </p:nvPr>
        </p:nvSpPr>
        <p:spPr/>
        <p:txBody>
          <a:bodyPr/>
          <a:lstStyle/>
          <a:p>
            <a:r>
              <a:rPr lang="en-US" b="1" dirty="0" smtClean="0"/>
              <a:t/>
            </a:r>
            <a:br>
              <a:rPr lang="en-US" b="1" dirty="0" smtClean="0"/>
            </a:br>
            <a:r>
              <a:rPr lang="en-US" b="1" dirty="0" smtClean="0"/>
              <a:t>Questions</a:t>
            </a:r>
            <a:endParaRPr lang="en-US" b="1" dirty="0"/>
          </a:p>
        </p:txBody>
      </p:sp>
      <p:sp>
        <p:nvSpPr>
          <p:cNvPr id="3" name="Content Placeholder 2">
            <a:extLst>
              <a:ext uri="{FF2B5EF4-FFF2-40B4-BE49-F238E27FC236}">
                <a16:creationId xmlns:a16="http://schemas.microsoft.com/office/drawing/2014/main" xmlns="" id="{70B819CF-4DBE-4572-AA88-5CC3A3AC1C28}"/>
              </a:ext>
            </a:extLst>
          </p:cNvPr>
          <p:cNvSpPr>
            <a:spLocks noGrp="1"/>
          </p:cNvSpPr>
          <p:nvPr>
            <p:ph idx="1"/>
          </p:nvPr>
        </p:nvSpPr>
        <p:spPr/>
        <p:txBody>
          <a:bodyPr>
            <a:normAutofit/>
          </a:bodyPr>
          <a:lstStyle/>
          <a:p>
            <a:pPr marL="0" indent="0" algn="ctr">
              <a:buNone/>
            </a:pPr>
            <a:r>
              <a:rPr lang="en-US" sz="2400" dirty="0" smtClean="0"/>
              <a:t>What </a:t>
            </a:r>
            <a:r>
              <a:rPr lang="en-US" sz="2400" dirty="0"/>
              <a:t>does the frequent reception of Holy </a:t>
            </a:r>
            <a:r>
              <a:rPr lang="en-US" sz="2400" dirty="0" smtClean="0"/>
              <a:t>Communion</a:t>
            </a:r>
            <a:br>
              <a:rPr lang="en-US" sz="2400" dirty="0" smtClean="0"/>
            </a:br>
            <a:r>
              <a:rPr lang="en-US" sz="2400" dirty="0" smtClean="0"/>
              <a:t>do </a:t>
            </a:r>
            <a:r>
              <a:rPr lang="en-US" sz="2400" dirty="0"/>
              <a:t>to the attitudes of everyday </a:t>
            </a:r>
            <a:r>
              <a:rPr lang="en-US" sz="2400" dirty="0" smtClean="0"/>
              <a:t>Catholics</a:t>
            </a:r>
            <a:br>
              <a:rPr lang="en-US" sz="2400" dirty="0" smtClean="0"/>
            </a:br>
            <a:r>
              <a:rPr lang="en-US" sz="2400" dirty="0" smtClean="0"/>
              <a:t>in </a:t>
            </a:r>
            <a:r>
              <a:rPr lang="en-US" sz="2400" dirty="0"/>
              <a:t>terms of their feeling like followers of Christ?</a:t>
            </a:r>
          </a:p>
          <a:p>
            <a:pPr marL="0" indent="0" algn="ctr">
              <a:buNone/>
            </a:pPr>
            <a:endParaRPr lang="en-US" sz="2400" dirty="0"/>
          </a:p>
          <a:p>
            <a:pPr marL="0" indent="0" algn="ctr">
              <a:buNone/>
            </a:pPr>
            <a:r>
              <a:rPr lang="en-US" sz="2400" dirty="0"/>
              <a:t>What does the call of Vatican II that we be full, conscious,</a:t>
            </a:r>
            <a:br>
              <a:rPr lang="en-US" sz="2400" dirty="0"/>
            </a:br>
            <a:r>
              <a:rPr lang="en-US" sz="2400" dirty="0"/>
              <a:t>and active participants at Mass imply for Catholics?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530520413"/>
      </p:ext>
    </p:extLst>
  </p:cSld>
  <p:clrMapOvr>
    <a:masterClrMapping/>
  </p:clrMapOvr>
</p:sld>
</file>

<file path=ppt/theme/theme1.xml><?xml version="1.0" encoding="utf-8"?>
<a:theme xmlns:a="http://schemas.openxmlformats.org/drawingml/2006/main" name="Facet">
  <a:themeElements>
    <a:clrScheme name="Custom 24">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349</TotalTime>
  <Words>1539</Words>
  <Application>Microsoft Office PowerPoint</Application>
  <PresentationFormat>Widescreen</PresentationFormat>
  <Paragraphs>95</Paragraphs>
  <Slides>17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Catholic Discipleship</vt:lpstr>
      <vt:lpstr> Opening Prayer</vt:lpstr>
      <vt:lpstr> Orientation</vt:lpstr>
      <vt:lpstr> Objectives</vt:lpstr>
      <vt:lpstr> Some Background</vt:lpstr>
      <vt:lpstr> Popes</vt:lpstr>
      <vt:lpstr> Basic Question</vt:lpstr>
      <vt:lpstr> Receiving Holy Communion</vt:lpstr>
      <vt:lpstr> Questions</vt:lpstr>
      <vt:lpstr> Baptism—Vatican II</vt:lpstr>
      <vt:lpstr> Quick Poll</vt:lpstr>
      <vt:lpstr>Possible Catholic Attitudes on Discipleship</vt:lpstr>
      <vt:lpstr> Catholics and Scripture</vt:lpstr>
      <vt:lpstr> Spiritual Exercise (p. 5)</vt:lpstr>
      <vt:lpstr> Scripture—Matthew 16:13-16</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31</cp:revision>
  <dcterms:created xsi:type="dcterms:W3CDTF">2018-10-01T14:39:42Z</dcterms:created>
  <dcterms:modified xsi:type="dcterms:W3CDTF">2018-11-05T17:21:14Z</dcterms:modified>
</cp:coreProperties>
</file>